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72" r:id="rId3"/>
    <p:sldId id="273" r:id="rId4"/>
    <p:sldId id="274" r:id="rId5"/>
    <p:sldId id="259" r:id="rId6"/>
    <p:sldId id="275" r:id="rId7"/>
    <p:sldId id="260" r:id="rId8"/>
    <p:sldId id="266" r:id="rId9"/>
    <p:sldId id="262" r:id="rId10"/>
    <p:sldId id="263" r:id="rId11"/>
    <p:sldId id="267" r:id="rId12"/>
    <p:sldId id="264" r:id="rId13"/>
    <p:sldId id="268" r:id="rId14"/>
    <p:sldId id="265" r:id="rId15"/>
    <p:sldId id="269" r:id="rId16"/>
    <p:sldId id="270" r:id="rId17"/>
    <p:sldId id="271" r:id="rId18"/>
    <p:sldId id="261" r:id="rId19"/>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68841" autoAdjust="0"/>
  </p:normalViewPr>
  <p:slideViewPr>
    <p:cSldViewPr>
      <p:cViewPr>
        <p:scale>
          <a:sx n="60" d="100"/>
          <a:sy n="60" d="100"/>
        </p:scale>
        <p:origin x="-3084" y="-4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696845-DB4C-49D8-845E-9DC6EFAF6562}" type="datetimeFigureOut">
              <a:rPr lang="zh-TW" altLang="en-US" smtClean="0"/>
              <a:pPr/>
              <a:t>2013/4/11</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F0D74D-BD67-4112-AA11-D3AF05CB991E}" type="slidenum">
              <a:rPr lang="zh-TW" altLang="en-US" smtClean="0"/>
              <a:pPr/>
              <a:t>‹#›</a:t>
            </a:fld>
            <a:endParaRPr lang="zh-TW" altLang="en-US"/>
          </a:p>
        </p:txBody>
      </p:sp>
    </p:spTree>
    <p:extLst>
      <p:ext uri="{BB962C8B-B14F-4D97-AF65-F5344CB8AC3E}">
        <p14:creationId xmlns:p14="http://schemas.microsoft.com/office/powerpoint/2010/main" val="2639795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sz="1200" dirty="0" smtClean="0"/>
              <a:t>指的是透過極高速且精密的電腦程式，在極短時間內下達大量的交易指令，以捕捉商品瞬時價格波動，賺取利益</a:t>
            </a:r>
            <a:endParaRPr lang="en-US" altLang="zh-TW"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200" dirty="0" smtClean="0"/>
              <a:t>可透過將複雜的難題拆解成許多的小問題，再分配給不同的平行計算單元同時處理，以提升計算效率，減少整體計算時間，本計畫是研究如何使用平行計算提高高頻交易的效能</a:t>
            </a:r>
            <a:endParaRPr lang="en-US" altLang="zh-TW"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200" kern="1200" dirty="0" smtClean="0">
                <a:solidFill>
                  <a:schemeClr val="tx1"/>
                </a:solidFill>
                <a:latin typeface="+mn-lt"/>
                <a:ea typeface="+mn-ea"/>
                <a:cs typeface="+mn-cs"/>
              </a:rPr>
              <a:t>它是指將不同的資料分別輸入到不同的</a:t>
            </a:r>
            <a:r>
              <a:rPr lang="en-US" altLang="zh-TW" sz="1200" kern="1200" dirty="0" smtClean="0">
                <a:solidFill>
                  <a:schemeClr val="tx1"/>
                </a:solidFill>
                <a:latin typeface="+mn-lt"/>
                <a:ea typeface="+mn-ea"/>
                <a:cs typeface="+mn-cs"/>
              </a:rPr>
              <a:t>PU</a:t>
            </a:r>
            <a:r>
              <a:rPr lang="zh-TW" altLang="zh-TW" sz="1200" kern="1200" dirty="0" smtClean="0">
                <a:solidFill>
                  <a:schemeClr val="tx1"/>
                </a:solidFill>
                <a:latin typeface="+mn-lt"/>
                <a:ea typeface="+mn-ea"/>
                <a:cs typeface="+mn-cs"/>
              </a:rPr>
              <a:t>，每個</a:t>
            </a:r>
            <a:r>
              <a:rPr lang="en-US" altLang="zh-TW" sz="1200" kern="1200" dirty="0" smtClean="0">
                <a:solidFill>
                  <a:schemeClr val="tx1"/>
                </a:solidFill>
                <a:latin typeface="+mn-lt"/>
                <a:ea typeface="+mn-ea"/>
                <a:cs typeface="+mn-cs"/>
              </a:rPr>
              <a:t>PU</a:t>
            </a:r>
            <a:r>
              <a:rPr lang="zh-TW" altLang="zh-TW" sz="1200" kern="1200" dirty="0" smtClean="0">
                <a:solidFill>
                  <a:schemeClr val="tx1"/>
                </a:solidFill>
                <a:latin typeface="+mn-lt"/>
                <a:ea typeface="+mn-ea"/>
                <a:cs typeface="+mn-cs"/>
              </a:rPr>
              <a:t>都執行相同的指令</a:t>
            </a:r>
            <a:r>
              <a:rPr lang="zh-TW" altLang="en-US" sz="1200" kern="1200" dirty="0" smtClean="0">
                <a:solidFill>
                  <a:schemeClr val="tx1"/>
                </a:solidFill>
                <a:latin typeface="+mn-lt"/>
                <a:ea typeface="+mn-ea"/>
                <a:cs typeface="+mn-cs"/>
              </a:rPr>
              <a:t>，</a:t>
            </a:r>
            <a:r>
              <a:rPr lang="zh-TW" altLang="zh-TW" sz="1200" kern="1200" dirty="0" smtClean="0">
                <a:solidFill>
                  <a:schemeClr val="tx1"/>
                </a:solidFill>
                <a:latin typeface="+mn-lt"/>
                <a:ea typeface="+mn-ea"/>
                <a:cs typeface="+mn-cs"/>
              </a:rPr>
              <a:t>由於分析套利策略的公式及步驟皆相同，只是帶入不同履約價的買賣權的委託單報價進行套利的檢測與判斷，所以可以應用</a:t>
            </a:r>
            <a:r>
              <a:rPr lang="en-US" altLang="zh-TW" sz="1200" kern="1200" dirty="0" smtClean="0">
                <a:solidFill>
                  <a:schemeClr val="tx1"/>
                </a:solidFill>
                <a:latin typeface="+mn-lt"/>
                <a:ea typeface="+mn-ea"/>
                <a:cs typeface="+mn-cs"/>
              </a:rPr>
              <a:t>SIMD</a:t>
            </a:r>
            <a:r>
              <a:rPr lang="zh-TW" altLang="zh-TW" sz="1200" kern="1200" dirty="0" smtClean="0">
                <a:solidFill>
                  <a:schemeClr val="tx1"/>
                </a:solidFill>
                <a:latin typeface="+mn-lt"/>
                <a:ea typeface="+mn-ea"/>
                <a:cs typeface="+mn-cs"/>
              </a:rPr>
              <a:t>的架構處理</a:t>
            </a:r>
            <a:endParaRPr lang="en-US" altLang="zh-TW"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200" dirty="0" smtClean="0"/>
              <a:t>加入使用傳統循序計算的程式與使用</a:t>
            </a:r>
            <a:r>
              <a:rPr lang="en-US" altLang="zh-TW" sz="1200" dirty="0" smtClean="0"/>
              <a:t>GPU(Graphic Process Unit)</a:t>
            </a:r>
            <a:r>
              <a:rPr lang="zh-TW" altLang="en-US" sz="1200" dirty="0" smtClean="0"/>
              <a:t>執行平行計算的下單程式，利用虛擬交易所揭露的最佳的五檔買賣價資訊，互相競爭尋找套利機會</a:t>
            </a:r>
            <a:endParaRPr lang="en-US" altLang="zh-TW"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200" dirty="0" smtClean="0"/>
              <a:t>利用二分逼近法計算各履約價的隱含波動度找尋錯價時機，比較錯價與套利策略的關係。藉此驗證</a:t>
            </a:r>
            <a:r>
              <a:rPr lang="en-US" altLang="zh-TW" sz="1200" dirty="0" smtClean="0"/>
              <a:t>GPU</a:t>
            </a:r>
            <a:r>
              <a:rPr lang="zh-TW" altLang="en-US" sz="1200" dirty="0" smtClean="0"/>
              <a:t>強大的運算能力，同時證明平行運算對於高頻交易有很大的幫助。</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a:p>
        </p:txBody>
      </p:sp>
      <p:sp>
        <p:nvSpPr>
          <p:cNvPr id="4" name="投影片編號版面配置區 3"/>
          <p:cNvSpPr>
            <a:spLocks noGrp="1"/>
          </p:cNvSpPr>
          <p:nvPr>
            <p:ph type="sldNum" sz="quarter" idx="10"/>
          </p:nvPr>
        </p:nvSpPr>
        <p:spPr/>
        <p:txBody>
          <a:bodyPr/>
          <a:lstStyle/>
          <a:p>
            <a:fld id="{E9F0D74D-BD67-4112-AA11-D3AF05CB991E}" type="slidenum">
              <a:rPr lang="zh-TW" altLang="en-US" smtClean="0"/>
              <a:pPr/>
              <a:t>2</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zh-TW" sz="1200" kern="1200" dirty="0" smtClean="0">
                <a:solidFill>
                  <a:schemeClr val="tx1"/>
                </a:solidFill>
                <a:latin typeface="+mn-lt"/>
                <a:ea typeface="+mn-ea"/>
                <a:cs typeface="+mn-cs"/>
              </a:rPr>
              <a:t>第二個</a:t>
            </a:r>
            <a:r>
              <a:rPr lang="en-US" altLang="zh-TW" sz="1200" kern="1200" dirty="0" smtClean="0">
                <a:solidFill>
                  <a:schemeClr val="tx1"/>
                </a:solidFill>
                <a:latin typeface="+mn-lt"/>
                <a:ea typeface="+mn-ea"/>
                <a:cs typeface="+mn-cs"/>
              </a:rPr>
              <a:t>Thread</a:t>
            </a:r>
            <a:r>
              <a:rPr lang="zh-TW" altLang="zh-TW" sz="1200" kern="1200" dirty="0" smtClean="0">
                <a:solidFill>
                  <a:schemeClr val="tx1"/>
                </a:solidFill>
                <a:latin typeface="+mn-lt"/>
                <a:ea typeface="+mn-ea"/>
                <a:cs typeface="+mn-cs"/>
              </a:rPr>
              <a:t>功能是虛擬真實的交易所，第一個</a:t>
            </a:r>
            <a:r>
              <a:rPr lang="en-US" altLang="zh-TW" sz="1200" kern="1200" dirty="0" smtClean="0">
                <a:solidFill>
                  <a:schemeClr val="tx1"/>
                </a:solidFill>
                <a:latin typeface="+mn-lt"/>
                <a:ea typeface="+mn-ea"/>
                <a:cs typeface="+mn-cs"/>
              </a:rPr>
              <a:t>Thread </a:t>
            </a:r>
            <a:r>
              <a:rPr lang="zh-TW" altLang="zh-TW" sz="1200" kern="1200" dirty="0" smtClean="0">
                <a:solidFill>
                  <a:schemeClr val="tx1"/>
                </a:solidFill>
                <a:latin typeface="+mn-lt"/>
                <a:ea typeface="+mn-ea"/>
                <a:cs typeface="+mn-cs"/>
              </a:rPr>
              <a:t>與第三個</a:t>
            </a:r>
            <a:r>
              <a:rPr lang="en-US" altLang="zh-TW" sz="1200" kern="1200" dirty="0" smtClean="0">
                <a:solidFill>
                  <a:schemeClr val="tx1"/>
                </a:solidFill>
                <a:latin typeface="+mn-lt"/>
                <a:ea typeface="+mn-ea"/>
                <a:cs typeface="+mn-cs"/>
              </a:rPr>
              <a:t>Thread </a:t>
            </a:r>
            <a:r>
              <a:rPr lang="zh-TW" altLang="zh-TW" sz="1200" kern="1200" dirty="0" smtClean="0">
                <a:solidFill>
                  <a:schemeClr val="tx1"/>
                </a:solidFill>
                <a:latin typeface="+mn-lt"/>
                <a:ea typeface="+mn-ea"/>
                <a:cs typeface="+mn-cs"/>
              </a:rPr>
              <a:t>核心功能是在找尋套利機會的自動交易系統，其中的差異在尋找套利機會時計算是用哪個核心。第一個</a:t>
            </a:r>
            <a:r>
              <a:rPr lang="en-US" altLang="zh-TW" sz="1200" kern="1200" dirty="0" smtClean="0">
                <a:solidFill>
                  <a:schemeClr val="tx1"/>
                </a:solidFill>
                <a:latin typeface="+mn-lt"/>
                <a:ea typeface="+mn-ea"/>
                <a:cs typeface="+mn-cs"/>
              </a:rPr>
              <a:t>Thread</a:t>
            </a:r>
            <a:r>
              <a:rPr lang="zh-TW" altLang="zh-TW" sz="1200" kern="1200" dirty="0" smtClean="0">
                <a:solidFill>
                  <a:schemeClr val="tx1"/>
                </a:solidFill>
                <a:latin typeface="+mn-lt"/>
                <a:ea typeface="+mn-ea"/>
                <a:cs typeface="+mn-cs"/>
              </a:rPr>
              <a:t>是以</a:t>
            </a:r>
            <a:r>
              <a:rPr lang="en-US" altLang="zh-TW" sz="1200" kern="1200" dirty="0" smtClean="0">
                <a:solidFill>
                  <a:schemeClr val="tx1"/>
                </a:solidFill>
                <a:latin typeface="+mn-lt"/>
                <a:ea typeface="+mn-ea"/>
                <a:cs typeface="+mn-cs"/>
              </a:rPr>
              <a:t>CPU</a:t>
            </a:r>
            <a:r>
              <a:rPr lang="zh-TW" altLang="zh-TW" sz="1200" kern="1200" dirty="0" smtClean="0">
                <a:solidFill>
                  <a:schemeClr val="tx1"/>
                </a:solidFill>
                <a:latin typeface="+mn-lt"/>
                <a:ea typeface="+mn-ea"/>
                <a:cs typeface="+mn-cs"/>
              </a:rPr>
              <a:t>單執行緒作尋找套利的機會；第三個</a:t>
            </a:r>
            <a:r>
              <a:rPr lang="en-US" altLang="zh-TW" sz="1200" kern="1200" dirty="0" smtClean="0">
                <a:solidFill>
                  <a:schemeClr val="tx1"/>
                </a:solidFill>
                <a:latin typeface="+mn-lt"/>
                <a:ea typeface="+mn-ea"/>
                <a:cs typeface="+mn-cs"/>
              </a:rPr>
              <a:t>Thread</a:t>
            </a:r>
            <a:r>
              <a:rPr lang="zh-TW" altLang="zh-TW" sz="1200" kern="1200" dirty="0" smtClean="0">
                <a:solidFill>
                  <a:schemeClr val="tx1"/>
                </a:solidFill>
                <a:latin typeface="+mn-lt"/>
                <a:ea typeface="+mn-ea"/>
                <a:cs typeface="+mn-cs"/>
              </a:rPr>
              <a:t>在找套利機會時是交給</a:t>
            </a:r>
            <a:r>
              <a:rPr lang="en-US" altLang="zh-TW" sz="1200" kern="1200" dirty="0" smtClean="0">
                <a:solidFill>
                  <a:schemeClr val="tx1"/>
                </a:solidFill>
                <a:latin typeface="+mn-lt"/>
                <a:ea typeface="+mn-ea"/>
                <a:cs typeface="+mn-cs"/>
              </a:rPr>
              <a:t>GPU</a:t>
            </a:r>
            <a:r>
              <a:rPr lang="zh-TW" altLang="zh-TW" sz="1200" kern="1200" dirty="0" smtClean="0">
                <a:solidFill>
                  <a:schemeClr val="tx1"/>
                </a:solidFill>
                <a:latin typeface="+mn-lt"/>
                <a:ea typeface="+mn-ea"/>
                <a:cs typeface="+mn-cs"/>
              </a:rPr>
              <a:t>作平行運算。</a:t>
            </a:r>
          </a:p>
          <a:p>
            <a:r>
              <a:rPr lang="zh-TW" altLang="zh-TW" sz="1200" kern="1200" dirty="0" smtClean="0">
                <a:solidFill>
                  <a:schemeClr val="tx1"/>
                </a:solidFill>
                <a:latin typeface="+mn-lt"/>
                <a:ea typeface="+mn-ea"/>
                <a:cs typeface="+mn-cs"/>
              </a:rPr>
              <a:t>虛擬交易所主要是還原交易日的各時間點的交易狀況，</a:t>
            </a:r>
            <a:r>
              <a:rPr lang="en-US" altLang="zh-TW" sz="1200" kern="1200" dirty="0" smtClean="0">
                <a:solidFill>
                  <a:schemeClr val="tx1"/>
                </a:solidFill>
                <a:latin typeface="+mn-lt"/>
                <a:ea typeface="+mn-ea"/>
                <a:cs typeface="+mn-cs"/>
              </a:rPr>
              <a:t>2007~2008</a:t>
            </a:r>
            <a:r>
              <a:rPr lang="zh-TW" altLang="zh-TW" sz="1200" kern="1200" dirty="0" smtClean="0">
                <a:solidFill>
                  <a:schemeClr val="tx1"/>
                </a:solidFill>
                <a:latin typeface="+mn-lt"/>
                <a:ea typeface="+mn-ea"/>
                <a:cs typeface="+mn-cs"/>
              </a:rPr>
              <a:t>年台灣期交所日內買賣委託單的資料，依其委託時間送入虛擬交易所的程式進行搓合，</a:t>
            </a:r>
            <a:endParaRPr lang="zh-TW" altLang="en-US" dirty="0"/>
          </a:p>
        </p:txBody>
      </p:sp>
      <p:sp>
        <p:nvSpPr>
          <p:cNvPr id="4" name="投影片編號版面配置區 3"/>
          <p:cNvSpPr>
            <a:spLocks noGrp="1"/>
          </p:cNvSpPr>
          <p:nvPr>
            <p:ph type="sldNum" sz="quarter" idx="10"/>
          </p:nvPr>
        </p:nvSpPr>
        <p:spPr/>
        <p:txBody>
          <a:bodyPr/>
          <a:lstStyle/>
          <a:p>
            <a:fld id="{E9F0D74D-BD67-4112-AA11-D3AF05CB991E}" type="slidenum">
              <a:rPr lang="zh-TW" altLang="en-US" smtClean="0"/>
              <a:pPr/>
              <a:t>3</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200" kern="1200" dirty="0" smtClean="0">
                <a:solidFill>
                  <a:schemeClr val="tx1"/>
                </a:solidFill>
                <a:latin typeface="+mn-lt"/>
                <a:ea typeface="+mn-ea"/>
                <a:cs typeface="+mn-cs"/>
              </a:rPr>
              <a:t>波動度是一種應用統計學標準差的概念來衡量價格變化及投資風險的工具，標的物價格波動度估計對於選擇權評價的影響十分重大，在台指選擇權近期的研究中，王啟明</a:t>
            </a:r>
            <a:r>
              <a:rPr lang="en-US" altLang="zh-TW" sz="1200" kern="1200" dirty="0" smtClean="0">
                <a:solidFill>
                  <a:schemeClr val="tx1"/>
                </a:solidFill>
                <a:latin typeface="+mn-lt"/>
                <a:ea typeface="+mn-ea"/>
                <a:cs typeface="+mn-cs"/>
              </a:rPr>
              <a:t>(2010)</a:t>
            </a:r>
            <a:r>
              <a:rPr lang="zh-TW" altLang="zh-TW" sz="1200" kern="1200" dirty="0" smtClean="0">
                <a:solidFill>
                  <a:schemeClr val="tx1"/>
                </a:solidFill>
                <a:latin typeface="+mn-lt"/>
                <a:ea typeface="+mn-ea"/>
                <a:cs typeface="+mn-cs"/>
              </a:rPr>
              <a:t>估算各種不同的波動率，包括歷史波動率、</a:t>
            </a:r>
            <a:r>
              <a:rPr lang="en-US" altLang="zh-TW" sz="1200" kern="1200" dirty="0" smtClean="0">
                <a:solidFill>
                  <a:schemeClr val="tx1"/>
                </a:solidFill>
                <a:latin typeface="+mn-lt"/>
                <a:ea typeface="+mn-ea"/>
                <a:cs typeface="+mn-cs"/>
              </a:rPr>
              <a:t>VIX</a:t>
            </a:r>
            <a:r>
              <a:rPr lang="zh-TW" altLang="zh-TW" sz="1200" kern="1200" dirty="0" smtClean="0">
                <a:solidFill>
                  <a:schemeClr val="tx1"/>
                </a:solidFill>
                <a:latin typeface="+mn-lt"/>
                <a:ea typeface="+mn-ea"/>
                <a:cs typeface="+mn-cs"/>
              </a:rPr>
              <a:t>波動指數及基因演算法推算之隱含波動率，代入</a:t>
            </a:r>
            <a:r>
              <a:rPr lang="en-US" altLang="zh-TW" sz="1200" kern="1200" dirty="0" smtClean="0">
                <a:solidFill>
                  <a:schemeClr val="tx1"/>
                </a:solidFill>
                <a:latin typeface="+mn-lt"/>
                <a:ea typeface="+mn-ea"/>
                <a:cs typeface="+mn-cs"/>
              </a:rPr>
              <a:t>Black - </a:t>
            </a:r>
            <a:r>
              <a:rPr lang="en-US" altLang="zh-TW" sz="1200" kern="1200" dirty="0" err="1" smtClean="0">
                <a:solidFill>
                  <a:schemeClr val="tx1"/>
                </a:solidFill>
                <a:latin typeface="+mn-lt"/>
                <a:ea typeface="+mn-ea"/>
                <a:cs typeface="+mn-cs"/>
              </a:rPr>
              <a:t>Scholes</a:t>
            </a:r>
            <a:r>
              <a:rPr lang="zh-TW" altLang="zh-TW" sz="1200" kern="1200" dirty="0" smtClean="0">
                <a:solidFill>
                  <a:schemeClr val="tx1"/>
                </a:solidFill>
                <a:latin typeface="+mn-lt"/>
                <a:ea typeface="+mn-ea"/>
                <a:cs typeface="+mn-cs"/>
              </a:rPr>
              <a:t>選擇權定價模型得出理論價格，將它和實際的市場價格做比對，作價格誤差的衡量，推論其預測值的準確度和使用時機。</a:t>
            </a:r>
            <a:endParaRPr lang="en-US" altLang="zh-TW"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200" kern="1200" dirty="0" smtClean="0">
                <a:solidFill>
                  <a:schemeClr val="tx1"/>
                </a:solidFill>
                <a:latin typeface="+mn-lt"/>
                <a:ea typeface="+mn-ea"/>
                <a:cs typeface="+mn-cs"/>
              </a:rPr>
              <a:t>透過</a:t>
            </a:r>
            <a:r>
              <a:rPr lang="en-US" altLang="zh-TW" sz="1200" kern="1200" dirty="0" smtClean="0">
                <a:solidFill>
                  <a:schemeClr val="tx1"/>
                </a:solidFill>
                <a:latin typeface="+mn-lt"/>
                <a:ea typeface="+mn-ea"/>
                <a:cs typeface="+mn-cs"/>
              </a:rPr>
              <a:t>Black-</a:t>
            </a:r>
            <a:r>
              <a:rPr lang="en-US" altLang="zh-TW" sz="1200" kern="1200" dirty="0" err="1" smtClean="0">
                <a:solidFill>
                  <a:schemeClr val="tx1"/>
                </a:solidFill>
                <a:latin typeface="+mn-lt"/>
                <a:ea typeface="+mn-ea"/>
                <a:cs typeface="+mn-cs"/>
              </a:rPr>
              <a:t>Scholes</a:t>
            </a:r>
            <a:r>
              <a:rPr lang="zh-TW" altLang="zh-TW" sz="1200" kern="1200" dirty="0" smtClean="0">
                <a:solidFill>
                  <a:schemeClr val="tx1"/>
                </a:solidFill>
                <a:latin typeface="+mn-lt"/>
                <a:ea typeface="+mn-ea"/>
                <a:cs typeface="+mn-cs"/>
              </a:rPr>
              <a:t>選擇權定價模型</a:t>
            </a:r>
            <a:r>
              <a:rPr lang="en-US" altLang="zh-TW" sz="1200" kern="1200" dirty="0" smtClean="0">
                <a:solidFill>
                  <a:schemeClr val="tx1"/>
                </a:solidFill>
                <a:latin typeface="+mn-lt"/>
                <a:ea typeface="+mn-ea"/>
                <a:cs typeface="+mn-cs"/>
              </a:rPr>
              <a:t>(1973)</a:t>
            </a:r>
            <a:r>
              <a:rPr lang="zh-TW" altLang="zh-TW" sz="1200" kern="1200" dirty="0" smtClean="0">
                <a:solidFill>
                  <a:schemeClr val="tx1"/>
                </a:solidFill>
                <a:latin typeface="+mn-lt"/>
                <a:ea typeface="+mn-ea"/>
                <a:cs typeface="+mn-cs"/>
              </a:rPr>
              <a:t>，可以計算選擇權的理論價格。</a:t>
            </a:r>
          </a:p>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200" kern="1200" dirty="0" smtClean="0">
                <a:solidFill>
                  <a:schemeClr val="tx1"/>
                </a:solidFill>
                <a:latin typeface="+mn-lt"/>
                <a:ea typeface="+mn-ea"/>
                <a:cs typeface="+mn-cs"/>
              </a:rPr>
              <a:t>被視為投資者恐慌指標的隱含波動度是學界研究的重點。我們可將選擇權的市價帶回</a:t>
            </a:r>
            <a:r>
              <a:rPr lang="en-US" altLang="zh-TW" sz="1200" kern="1200" dirty="0" smtClean="0">
                <a:solidFill>
                  <a:schemeClr val="tx1"/>
                </a:solidFill>
                <a:latin typeface="+mn-lt"/>
                <a:ea typeface="+mn-ea"/>
                <a:cs typeface="+mn-cs"/>
              </a:rPr>
              <a:t>Black-</a:t>
            </a:r>
            <a:r>
              <a:rPr lang="en-US" altLang="zh-TW" sz="1200" kern="1200" dirty="0" err="1" smtClean="0">
                <a:solidFill>
                  <a:schemeClr val="tx1"/>
                </a:solidFill>
                <a:latin typeface="+mn-lt"/>
                <a:ea typeface="+mn-ea"/>
                <a:cs typeface="+mn-cs"/>
              </a:rPr>
              <a:t>Scholes</a:t>
            </a:r>
            <a:r>
              <a:rPr lang="en-US" altLang="zh-TW" sz="1200" kern="1200" dirty="0" smtClean="0">
                <a:solidFill>
                  <a:schemeClr val="tx1"/>
                </a:solidFill>
                <a:latin typeface="+mn-lt"/>
                <a:ea typeface="+mn-ea"/>
                <a:cs typeface="+mn-cs"/>
              </a:rPr>
              <a:t> </a:t>
            </a:r>
            <a:r>
              <a:rPr lang="zh-TW" altLang="zh-TW" sz="1200" kern="1200" dirty="0" smtClean="0">
                <a:solidFill>
                  <a:schemeClr val="tx1"/>
                </a:solidFill>
                <a:latin typeface="+mn-lt"/>
                <a:ea typeface="+mn-ea"/>
                <a:cs typeface="+mn-cs"/>
              </a:rPr>
              <a:t>評價公式，使用二分逼近法反求出隱含波動度。當某一履約價的買</a:t>
            </a:r>
            <a:r>
              <a:rPr lang="en-US" altLang="zh-TW" sz="1200" kern="1200" dirty="0" smtClean="0">
                <a:solidFill>
                  <a:schemeClr val="tx1"/>
                </a:solidFill>
                <a:latin typeface="+mn-lt"/>
                <a:ea typeface="+mn-ea"/>
                <a:cs typeface="+mn-cs"/>
              </a:rPr>
              <a:t>(</a:t>
            </a:r>
            <a:r>
              <a:rPr lang="zh-TW" altLang="zh-TW" sz="1200" kern="1200" dirty="0" smtClean="0">
                <a:solidFill>
                  <a:schemeClr val="tx1"/>
                </a:solidFill>
                <a:latin typeface="+mn-lt"/>
                <a:ea typeface="+mn-ea"/>
                <a:cs typeface="+mn-cs"/>
              </a:rPr>
              <a:t>賣</a:t>
            </a:r>
            <a:r>
              <a:rPr lang="en-US" altLang="zh-TW" sz="1200" kern="1200" dirty="0" smtClean="0">
                <a:solidFill>
                  <a:schemeClr val="tx1"/>
                </a:solidFill>
                <a:latin typeface="+mn-lt"/>
                <a:ea typeface="+mn-ea"/>
                <a:cs typeface="+mn-cs"/>
              </a:rPr>
              <a:t>)</a:t>
            </a:r>
            <a:r>
              <a:rPr lang="zh-TW" altLang="zh-TW" sz="1200" kern="1200" dirty="0" smtClean="0">
                <a:solidFill>
                  <a:schemeClr val="tx1"/>
                </a:solidFill>
                <a:latin typeface="+mn-lt"/>
                <a:ea typeface="+mn-ea"/>
                <a:cs typeface="+mn-cs"/>
              </a:rPr>
              <a:t>報價所對應的隱含波動度偏離波動度曲線時，代表發生錯價，套利機會產生。此時我們即可利用前述使用四套利策略找尋出的套利機會與此作比較，以得知兩者的相關性。相關的研究議題詳述如下。</a:t>
            </a:r>
            <a:endParaRPr lang="en-US" altLang="zh-TW"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200" kern="1200" dirty="0" smtClean="0">
                <a:solidFill>
                  <a:schemeClr val="tx1"/>
                </a:solidFill>
                <a:latin typeface="+mn-lt"/>
                <a:ea typeface="+mn-ea"/>
                <a:cs typeface="+mn-cs"/>
              </a:rPr>
              <a:t>隱含波動度</a:t>
            </a:r>
            <a:r>
              <a:rPr lang="en-US" altLang="zh-TW" sz="1200" kern="1200" dirty="0" smtClean="0">
                <a:solidFill>
                  <a:schemeClr val="tx1"/>
                </a:solidFill>
                <a:latin typeface="+mn-lt"/>
                <a:ea typeface="+mn-ea"/>
                <a:cs typeface="+mn-cs"/>
              </a:rPr>
              <a:t>(Implied volatility)</a:t>
            </a:r>
            <a:r>
              <a:rPr lang="zh-TW" altLang="zh-TW" sz="1200" kern="1200" dirty="0" smtClean="0">
                <a:solidFill>
                  <a:schemeClr val="tx1"/>
                </a:solidFill>
                <a:latin typeface="+mn-lt"/>
                <a:ea typeface="+mn-ea"/>
                <a:cs typeface="+mn-cs"/>
              </a:rPr>
              <a:t>是使用市場上觀察到的選擇權價格，代入</a:t>
            </a:r>
            <a:r>
              <a:rPr lang="en-US" altLang="zh-TW" sz="1200" kern="1200" dirty="0" smtClean="0">
                <a:solidFill>
                  <a:schemeClr val="tx1"/>
                </a:solidFill>
                <a:latin typeface="+mn-lt"/>
                <a:ea typeface="+mn-ea"/>
                <a:cs typeface="+mn-cs"/>
              </a:rPr>
              <a:t>Black-</a:t>
            </a:r>
            <a:r>
              <a:rPr lang="en-US" altLang="zh-TW" sz="1200" kern="1200" dirty="0" err="1" smtClean="0">
                <a:solidFill>
                  <a:schemeClr val="tx1"/>
                </a:solidFill>
                <a:latin typeface="+mn-lt"/>
                <a:ea typeface="+mn-ea"/>
                <a:cs typeface="+mn-cs"/>
              </a:rPr>
              <a:t>Scholes</a:t>
            </a:r>
            <a:r>
              <a:rPr lang="en-US" altLang="zh-TW" sz="1200" kern="1200" dirty="0" smtClean="0">
                <a:solidFill>
                  <a:schemeClr val="tx1"/>
                </a:solidFill>
                <a:latin typeface="+mn-lt"/>
                <a:ea typeface="+mn-ea"/>
                <a:cs typeface="+mn-cs"/>
              </a:rPr>
              <a:t> </a:t>
            </a:r>
            <a:r>
              <a:rPr lang="zh-TW" altLang="zh-TW" sz="1200" kern="1200" dirty="0" smtClean="0">
                <a:solidFill>
                  <a:schemeClr val="tx1"/>
                </a:solidFill>
                <a:latin typeface="+mn-lt"/>
                <a:ea typeface="+mn-ea"/>
                <a:cs typeface="+mn-cs"/>
              </a:rPr>
              <a:t>評價公式反求得的波動度，它能夠反映整體市場對該選擇權的標的物未來波動率的預期值，理論上同一存續期間不同履約價之隱含波動率應相同，且根據買賣權評價理論，買賣權的隱含波動率應相同，但是從實證研究卻發現，以</a:t>
            </a:r>
            <a:r>
              <a:rPr lang="en-US" altLang="zh-TW" sz="1200" kern="1200" dirty="0" smtClean="0">
                <a:solidFill>
                  <a:schemeClr val="tx1"/>
                </a:solidFill>
                <a:latin typeface="+mn-lt"/>
                <a:ea typeface="+mn-ea"/>
                <a:cs typeface="+mn-cs"/>
              </a:rPr>
              <a:t>B-S</a:t>
            </a:r>
            <a:r>
              <a:rPr lang="zh-TW" altLang="zh-TW" sz="1200" kern="1200" dirty="0" smtClean="0">
                <a:solidFill>
                  <a:schemeClr val="tx1"/>
                </a:solidFill>
                <a:latin typeface="+mn-lt"/>
                <a:ea typeface="+mn-ea"/>
                <a:cs typeface="+mn-cs"/>
              </a:rPr>
              <a:t>模型推算出來的選擇權隱含波動率卻非水平線，而是價平的隱含波動率較低，而價外與價內的隱含波動率較高，此曲線稱之為隱含波動度微笑曲線</a:t>
            </a:r>
            <a:r>
              <a:rPr lang="en-US" altLang="zh-TW" sz="1200" kern="1200" dirty="0" smtClean="0">
                <a:solidFill>
                  <a:schemeClr val="tx1"/>
                </a:solidFill>
                <a:latin typeface="+mn-lt"/>
                <a:ea typeface="+mn-ea"/>
                <a:cs typeface="+mn-cs"/>
              </a:rPr>
              <a:t>(implied volatility smile)</a:t>
            </a:r>
          </a:p>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200" kern="1200" dirty="0" smtClean="0">
                <a:solidFill>
                  <a:schemeClr val="tx1"/>
                </a:solidFill>
                <a:latin typeface="+mn-lt"/>
                <a:ea typeface="+mn-ea"/>
                <a:cs typeface="+mn-cs"/>
              </a:rPr>
              <a:t>市場價格是指市場觀察到的選擇權價格， 是指當波動度為x時用Black-Scholes 評價公式算出的選擇權價格。</a:t>
            </a:r>
            <a:endParaRPr lang="en-US" altLang="zh-TW"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200" baseline="0" dirty="0" smtClean="0">
                <a:latin typeface="Times New Roman"/>
                <a:ea typeface="+mn-ea"/>
              </a:rPr>
              <a:t>我們令左邊區間</a:t>
            </a:r>
            <a:r>
              <a:rPr lang="en-US" altLang="zh-TW" sz="1200" kern="100" baseline="0" dirty="0" smtClean="0">
                <a:latin typeface="Times New Roman"/>
                <a:ea typeface="+mn-ea"/>
              </a:rPr>
              <a:t>a</a:t>
            </a:r>
            <a:r>
              <a:rPr lang="zh-TW" altLang="en-US" sz="1200" kern="100" baseline="0" dirty="0" smtClean="0">
                <a:latin typeface="Times New Roman"/>
                <a:ea typeface="+mn-ea"/>
              </a:rPr>
              <a:t>為</a:t>
            </a:r>
            <a:r>
              <a:rPr lang="en-US" altLang="zh-TW" sz="1200" kern="100" baseline="0" dirty="0" smtClean="0">
                <a:latin typeface="Times New Roman"/>
                <a:ea typeface="+mn-ea"/>
              </a:rPr>
              <a:t>0.001</a:t>
            </a:r>
            <a:r>
              <a:rPr lang="zh-TW" altLang="en-US" sz="1200" kern="100" baseline="0" dirty="0" smtClean="0">
                <a:latin typeface="Times New Roman"/>
                <a:ea typeface="+mn-ea"/>
              </a:rPr>
              <a:t>，右邊區間</a:t>
            </a:r>
            <a:r>
              <a:rPr lang="en-US" altLang="zh-TW" sz="1200" kern="100" baseline="0" dirty="0" smtClean="0">
                <a:latin typeface="Times New Roman"/>
                <a:ea typeface="+mn-ea"/>
              </a:rPr>
              <a:t>b</a:t>
            </a:r>
            <a:r>
              <a:rPr lang="zh-TW" altLang="en-US" sz="1200" kern="100" baseline="0" dirty="0" smtClean="0">
                <a:latin typeface="Times New Roman"/>
                <a:ea typeface="+mn-ea"/>
              </a:rPr>
              <a:t>為</a:t>
            </a:r>
            <a:r>
              <a:rPr lang="en-US" altLang="zh-TW" sz="1200" kern="100" baseline="0" dirty="0" smtClean="0">
                <a:latin typeface="Times New Roman"/>
                <a:ea typeface="+mn-ea"/>
              </a:rPr>
              <a:t>1</a:t>
            </a:r>
            <a:r>
              <a:rPr lang="zh-TW" altLang="en-US" sz="1200" kern="100" baseline="0" dirty="0" smtClean="0">
                <a:latin typeface="Times New Roman"/>
                <a:ea typeface="+mn-ea"/>
              </a:rPr>
              <a:t>，我們可以發現且，由勘根定理得知，當有一連續函數，若，則該函數必存有一解落於區間</a:t>
            </a:r>
            <a:r>
              <a:rPr lang="en-US" altLang="zh-TW" sz="1200" kern="100" baseline="0" dirty="0" smtClean="0">
                <a:latin typeface="Times New Roman"/>
                <a:ea typeface="+mn-ea"/>
              </a:rPr>
              <a:t>(a, b)</a:t>
            </a:r>
            <a:r>
              <a:rPr lang="zh-TW" altLang="en-US" sz="1200" kern="100" baseline="0" dirty="0" smtClean="0">
                <a:latin typeface="Times New Roman"/>
                <a:ea typeface="+mn-ea"/>
              </a:rPr>
              <a:t>。所以方程式必有一解存在，而且此隱含波動度存在於</a:t>
            </a:r>
            <a:r>
              <a:rPr lang="en-US" altLang="zh-TW" sz="1200" kern="100" baseline="0" dirty="0" smtClean="0">
                <a:latin typeface="Times New Roman"/>
                <a:ea typeface="+mn-ea"/>
              </a:rPr>
              <a:t>(a, b)</a:t>
            </a:r>
            <a:r>
              <a:rPr lang="zh-TW" altLang="en-US" sz="1200" kern="100" baseline="0" dirty="0" smtClean="0">
                <a:latin typeface="Times New Roman"/>
                <a:ea typeface="+mn-ea"/>
              </a:rPr>
              <a:t>區間。然後我們利用</a:t>
            </a:r>
            <a:r>
              <a:rPr lang="en-US" altLang="zh-TW" sz="1200" kern="100" baseline="0" dirty="0" smtClean="0">
                <a:latin typeface="Times New Roman"/>
                <a:ea typeface="+mn-ea"/>
              </a:rPr>
              <a:t>a</a:t>
            </a:r>
            <a:r>
              <a:rPr lang="zh-TW" altLang="en-US" sz="1200" kern="100" baseline="0" dirty="0" smtClean="0">
                <a:latin typeface="Times New Roman"/>
                <a:ea typeface="+mn-ea"/>
              </a:rPr>
              <a:t>、</a:t>
            </a:r>
            <a:r>
              <a:rPr lang="en-US" altLang="zh-TW" sz="1200" kern="100" baseline="0" dirty="0" smtClean="0">
                <a:latin typeface="Times New Roman"/>
                <a:ea typeface="+mn-ea"/>
              </a:rPr>
              <a:t>b</a:t>
            </a:r>
            <a:r>
              <a:rPr lang="zh-TW" altLang="en-US" sz="1200" kern="100" baseline="0" dirty="0" smtClean="0">
                <a:latin typeface="Times New Roman"/>
                <a:ea typeface="+mn-ea"/>
              </a:rPr>
              <a:t>中點</a:t>
            </a:r>
            <a:r>
              <a:rPr lang="en-US" altLang="zh-TW" sz="1200" kern="100" baseline="0" dirty="0" smtClean="0">
                <a:latin typeface="Times New Roman"/>
                <a:ea typeface="+mn-ea"/>
              </a:rPr>
              <a:t>c</a:t>
            </a:r>
            <a:r>
              <a:rPr lang="zh-TW" altLang="en-US" sz="1200" kern="100" baseline="0" dirty="0" smtClean="0">
                <a:latin typeface="Times New Roman"/>
                <a:ea typeface="+mn-ea"/>
              </a:rPr>
              <a:t>，將</a:t>
            </a:r>
            <a:r>
              <a:rPr lang="en-US" altLang="zh-TW" sz="1200" kern="100" baseline="0" dirty="0" smtClean="0">
                <a:latin typeface="Times New Roman"/>
                <a:ea typeface="+mn-ea"/>
              </a:rPr>
              <a:t>c</a:t>
            </a:r>
            <a:r>
              <a:rPr lang="zh-TW" altLang="en-US" sz="1200" kern="100" baseline="0" dirty="0" smtClean="0">
                <a:latin typeface="Times New Roman"/>
                <a:ea typeface="+mn-ea"/>
              </a:rPr>
              <a:t>代入方程式，計算和，看此隱含波動度是落在</a:t>
            </a:r>
            <a:r>
              <a:rPr lang="en-US" altLang="zh-TW" sz="1200" kern="100" baseline="0" dirty="0" smtClean="0">
                <a:latin typeface="Times New Roman"/>
                <a:ea typeface="+mn-ea"/>
              </a:rPr>
              <a:t>c</a:t>
            </a:r>
            <a:r>
              <a:rPr lang="zh-TW" altLang="en-US" sz="1200" kern="100" baseline="0" dirty="0" smtClean="0">
                <a:latin typeface="Times New Roman"/>
                <a:ea typeface="+mn-ea"/>
              </a:rPr>
              <a:t>的左方還是右方，如下圖我們可以知道，此隱含波動度落於</a:t>
            </a:r>
            <a:r>
              <a:rPr lang="en-US" altLang="zh-TW" sz="1200" kern="100" baseline="0" dirty="0" smtClean="0">
                <a:latin typeface="Times New Roman"/>
                <a:ea typeface="+mn-ea"/>
              </a:rPr>
              <a:t>(c, b)</a:t>
            </a:r>
            <a:r>
              <a:rPr lang="zh-TW" altLang="en-US" sz="1200" kern="100" baseline="0" dirty="0" smtClean="0">
                <a:latin typeface="Times New Roman"/>
                <a:ea typeface="+mn-ea"/>
              </a:rPr>
              <a:t>區間，接下來再以中點為新的端點，遞迴使用二分逼近法直到算出值的誤差</a:t>
            </a:r>
            <a:r>
              <a:rPr lang="en-US" altLang="zh-TW" sz="1200" kern="100" baseline="0" dirty="0" smtClean="0">
                <a:latin typeface="Times New Roman"/>
                <a:ea typeface="+mn-ea"/>
              </a:rPr>
              <a:t>((b-a)/2)</a:t>
            </a:r>
            <a:r>
              <a:rPr lang="zh-TW" altLang="en-US" sz="1200" kern="100" baseline="0" dirty="0" smtClean="0">
                <a:latin typeface="Times New Roman"/>
                <a:ea typeface="+mn-ea"/>
              </a:rPr>
              <a:t> 小於給定的誤差值為止。</a:t>
            </a:r>
            <a:endParaRPr lang="zh-TW" altLang="zh-TW" sz="1200" kern="1200" dirty="0" smtClean="0">
              <a:solidFill>
                <a:schemeClr val="tx1"/>
              </a:solidFill>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E9F0D74D-BD67-4112-AA11-D3AF05CB991E}" type="slidenum">
              <a:rPr lang="zh-TW" altLang="en-US" smtClean="0"/>
              <a:pPr/>
              <a:t>4</a:t>
            </a:fld>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備忘稿版面配置區 2"/>
              <p:cNvSpPr>
                <a:spLocks noGrp="1"/>
              </p:cNvSpPr>
              <p:nvPr>
                <p:ph type="body" idx="1"/>
              </p:nvPr>
            </p:nvSpPr>
            <p:spPr/>
            <p:txBody>
              <a:bodyPr/>
              <a:lstStyle/>
              <a:p>
                <a:r>
                  <a:rPr lang="zh-TW" altLang="zh-TW" dirty="0" smtClean="0"/>
                  <a:t>若</a:t>
                </a:r>
                <a:r>
                  <a:rPr lang="en-US" altLang="zh-TW" dirty="0" smtClean="0"/>
                  <a:t>(</a:t>
                </a:r>
                <a:r>
                  <a:rPr lang="en-US" altLang="zh-TW" dirty="0"/>
                  <a:t>2A)</a:t>
                </a:r>
                <a:r>
                  <a:rPr lang="zh-TW" altLang="zh-TW" dirty="0"/>
                  <a:t>成立，表示低履約價的買權相對於高履約價的買權有高估的情形，因此，</a:t>
                </a:r>
                <a:r>
                  <a:rPr lang="zh-TW" altLang="zh-TW" dirty="0" smtClean="0"/>
                  <a:t>可</a:t>
                </a:r>
                <a:r>
                  <a:rPr lang="en-US" altLang="zh-TW" dirty="0" smtClean="0"/>
                  <a:t>long c1</a:t>
                </a:r>
                <a:r>
                  <a:rPr lang="en-US" altLang="zh-TW" baseline="0" dirty="0" smtClean="0"/>
                  <a:t> short c2</a:t>
                </a:r>
                <a:r>
                  <a:rPr lang="zh-TW" altLang="en-US" baseline="0" dirty="0" smtClean="0"/>
                  <a:t>也就是</a:t>
                </a:r>
                <a:r>
                  <a:rPr lang="zh-TW" altLang="zh-TW" dirty="0" smtClean="0"/>
                  <a:t>賣</a:t>
                </a:r>
                <a:r>
                  <a:rPr lang="zh-TW" altLang="zh-TW" dirty="0"/>
                  <a:t>一個買權多頭價差並借出</a:t>
                </a:r>
                <a14:m>
                  <m:oMath xmlns:m="http://schemas.openxmlformats.org/officeDocument/2006/math">
                    <m:d>
                      <m:dPr>
                        <m:ctrlPr>
                          <a:rPr lang="zh-TW" altLang="zh-TW" i="1">
                            <a:latin typeface="Cambria Math"/>
                          </a:rPr>
                        </m:ctrlPr>
                      </m:dPr>
                      <m:e>
                        <m:sSub>
                          <m:sSubPr>
                            <m:ctrlPr>
                              <a:rPr lang="zh-TW" altLang="zh-TW" i="1">
                                <a:latin typeface="Cambria Math"/>
                              </a:rPr>
                            </m:ctrlPr>
                          </m:sSubPr>
                          <m:e>
                            <m:r>
                              <m:rPr>
                                <m:sty m:val="p"/>
                              </m:rPr>
                              <a:rPr lang="en-US" altLang="zh-TW">
                                <a:latin typeface="Cambria Math"/>
                              </a:rPr>
                              <m:t>K</m:t>
                            </m:r>
                          </m:e>
                          <m:sub>
                            <m:r>
                              <a:rPr lang="en-US" altLang="zh-TW">
                                <a:latin typeface="Cambria Math"/>
                              </a:rPr>
                              <m:t>2</m:t>
                            </m:r>
                          </m:sub>
                        </m:sSub>
                        <m:r>
                          <a:rPr lang="en-US" altLang="zh-TW" i="1">
                            <a:latin typeface="Cambria Math"/>
                          </a:rPr>
                          <m:t>−</m:t>
                        </m:r>
                        <m:sSub>
                          <m:sSubPr>
                            <m:ctrlPr>
                              <a:rPr lang="zh-TW" altLang="zh-TW" i="1">
                                <a:latin typeface="Cambria Math"/>
                              </a:rPr>
                            </m:ctrlPr>
                          </m:sSubPr>
                          <m:e>
                            <m:r>
                              <m:rPr>
                                <m:sty m:val="p"/>
                              </m:rPr>
                              <a:rPr lang="en-US" altLang="zh-TW">
                                <a:latin typeface="Cambria Math"/>
                              </a:rPr>
                              <m:t>K</m:t>
                            </m:r>
                          </m:e>
                          <m:sub>
                            <m:r>
                              <a:rPr lang="en-US" altLang="zh-TW">
                                <a:latin typeface="Cambria Math"/>
                              </a:rPr>
                              <m:t>1</m:t>
                            </m:r>
                          </m:sub>
                        </m:sSub>
                      </m:e>
                    </m:d>
                    <m:sSup>
                      <m:sSupPr>
                        <m:ctrlPr>
                          <a:rPr lang="zh-TW" altLang="zh-TW" i="1">
                            <a:latin typeface="Cambria Math"/>
                          </a:rPr>
                        </m:ctrlPr>
                      </m:sSupPr>
                      <m:e>
                        <m:r>
                          <m:rPr>
                            <m:sty m:val="p"/>
                          </m:rPr>
                          <a:rPr lang="en-US" altLang="zh-TW">
                            <a:latin typeface="Cambria Math"/>
                          </a:rPr>
                          <m:t>e</m:t>
                        </m:r>
                      </m:e>
                      <m:sup>
                        <m:r>
                          <a:rPr lang="en-US" altLang="zh-TW" i="1">
                            <a:latin typeface="Cambria Math"/>
                          </a:rPr>
                          <m:t>−</m:t>
                        </m:r>
                        <m:r>
                          <m:rPr>
                            <m:sty m:val="p"/>
                          </m:rPr>
                          <a:rPr lang="en-US" altLang="zh-TW">
                            <a:latin typeface="Cambria Math"/>
                          </a:rPr>
                          <m:t>r</m:t>
                        </m:r>
                        <m:d>
                          <m:dPr>
                            <m:ctrlPr>
                              <a:rPr lang="zh-TW" altLang="zh-TW" i="1">
                                <a:latin typeface="Cambria Math"/>
                              </a:rPr>
                            </m:ctrlPr>
                          </m:dPr>
                          <m:e>
                            <m:r>
                              <m:rPr>
                                <m:sty m:val="p"/>
                              </m:rPr>
                              <a:rPr lang="en-US" altLang="zh-TW">
                                <a:latin typeface="Cambria Math"/>
                              </a:rPr>
                              <m:t>T</m:t>
                            </m:r>
                            <m:r>
                              <a:rPr lang="en-US" altLang="zh-TW" i="1">
                                <a:latin typeface="Cambria Math"/>
                              </a:rPr>
                              <m:t>−</m:t>
                            </m:r>
                            <m:r>
                              <m:rPr>
                                <m:sty m:val="p"/>
                              </m:rPr>
                              <a:rPr lang="en-US" altLang="zh-TW">
                                <a:latin typeface="Cambria Math"/>
                              </a:rPr>
                              <m:t>t</m:t>
                            </m:r>
                          </m:e>
                        </m:d>
                      </m:sup>
                    </m:sSup>
                  </m:oMath>
                </a14:m>
                <a:r>
                  <a:rPr lang="zh-TW" altLang="zh-TW" dirty="0"/>
                  <a:t>；同理，若</a:t>
                </a:r>
                <a:r>
                  <a:rPr lang="en-US" altLang="zh-TW" dirty="0"/>
                  <a:t>(2B)</a:t>
                </a:r>
                <a:r>
                  <a:rPr lang="zh-TW" altLang="zh-TW" dirty="0"/>
                  <a:t>成立時，表示高履約價的賣權相對於低履約價的賣權有高估的情形</a:t>
                </a:r>
                <a:r>
                  <a:rPr lang="zh-TW" altLang="zh-TW" dirty="0" smtClean="0"/>
                  <a:t>，</a:t>
                </a:r>
                <a14:m>
                  <m:oMath xmlns:m="http://schemas.openxmlformats.org/officeDocument/2006/math">
                    <m:r>
                      <a:rPr lang="zh-TW" altLang="en-US" b="0" i="1" smtClean="0">
                        <a:latin typeface="Cambria Math"/>
                      </a:rPr>
                      <m:t>買一個賣權的空頭價差並貸入</m:t>
                    </m:r>
                    <m:d>
                      <m:dPr>
                        <m:ctrlPr>
                          <a:rPr lang="zh-TW" altLang="zh-TW" i="1" smtClean="0">
                            <a:latin typeface="Cambria Math"/>
                          </a:rPr>
                        </m:ctrlPr>
                      </m:dPr>
                      <m:e>
                        <m:sSub>
                          <m:sSubPr>
                            <m:ctrlPr>
                              <a:rPr lang="zh-TW" altLang="zh-TW" i="1">
                                <a:latin typeface="Cambria Math"/>
                              </a:rPr>
                            </m:ctrlPr>
                          </m:sSubPr>
                          <m:e>
                            <m:r>
                              <m:rPr>
                                <m:sty m:val="p"/>
                              </m:rPr>
                              <a:rPr lang="en-US" altLang="zh-TW">
                                <a:latin typeface="Cambria Math"/>
                              </a:rPr>
                              <m:t>K</m:t>
                            </m:r>
                          </m:e>
                          <m:sub>
                            <m:r>
                              <a:rPr lang="en-US" altLang="zh-TW">
                                <a:latin typeface="Cambria Math"/>
                              </a:rPr>
                              <m:t>1</m:t>
                            </m:r>
                          </m:sub>
                        </m:sSub>
                        <m:r>
                          <a:rPr lang="en-US" altLang="zh-TW" i="1">
                            <a:latin typeface="Cambria Math"/>
                          </a:rPr>
                          <m:t>−</m:t>
                        </m:r>
                        <m:sSub>
                          <m:sSubPr>
                            <m:ctrlPr>
                              <a:rPr lang="zh-TW" altLang="zh-TW" i="1">
                                <a:latin typeface="Cambria Math"/>
                              </a:rPr>
                            </m:ctrlPr>
                          </m:sSubPr>
                          <m:e>
                            <m:r>
                              <m:rPr>
                                <m:sty m:val="p"/>
                              </m:rPr>
                              <a:rPr lang="en-US" altLang="zh-TW">
                                <a:latin typeface="Cambria Math"/>
                              </a:rPr>
                              <m:t>K</m:t>
                            </m:r>
                          </m:e>
                          <m:sub>
                            <m:r>
                              <a:rPr lang="en-US" altLang="zh-TW">
                                <a:latin typeface="Cambria Math"/>
                              </a:rPr>
                              <m:t>2</m:t>
                            </m:r>
                          </m:sub>
                        </m:sSub>
                      </m:e>
                    </m:d>
                    <m:sSup>
                      <m:sSupPr>
                        <m:ctrlPr>
                          <a:rPr lang="zh-TW" altLang="zh-TW" i="1">
                            <a:latin typeface="Cambria Math"/>
                          </a:rPr>
                        </m:ctrlPr>
                      </m:sSupPr>
                      <m:e>
                        <m:r>
                          <m:rPr>
                            <m:sty m:val="p"/>
                          </m:rPr>
                          <a:rPr lang="en-US" altLang="zh-TW">
                            <a:latin typeface="Cambria Math"/>
                          </a:rPr>
                          <m:t>e</m:t>
                        </m:r>
                      </m:e>
                      <m:sup>
                        <m:r>
                          <a:rPr lang="en-US" altLang="zh-TW" i="1">
                            <a:latin typeface="Cambria Math"/>
                          </a:rPr>
                          <m:t>−</m:t>
                        </m:r>
                        <m:r>
                          <m:rPr>
                            <m:sty m:val="p"/>
                          </m:rPr>
                          <a:rPr lang="en-US" altLang="zh-TW">
                            <a:latin typeface="Cambria Math"/>
                          </a:rPr>
                          <m:t>rL</m:t>
                        </m:r>
                        <m:d>
                          <m:dPr>
                            <m:ctrlPr>
                              <a:rPr lang="zh-TW" altLang="zh-TW" i="1">
                                <a:latin typeface="Cambria Math"/>
                              </a:rPr>
                            </m:ctrlPr>
                          </m:dPr>
                          <m:e>
                            <m:r>
                              <m:rPr>
                                <m:sty m:val="p"/>
                              </m:rPr>
                              <a:rPr lang="en-US" altLang="zh-TW">
                                <a:latin typeface="Cambria Math"/>
                              </a:rPr>
                              <m:t>T</m:t>
                            </m:r>
                            <m:r>
                              <a:rPr lang="en-US" altLang="zh-TW" i="1">
                                <a:latin typeface="Cambria Math"/>
                              </a:rPr>
                              <m:t>−</m:t>
                            </m:r>
                            <m:r>
                              <m:rPr>
                                <m:sty m:val="p"/>
                              </m:rPr>
                              <a:rPr lang="en-US" altLang="zh-TW">
                                <a:latin typeface="Cambria Math"/>
                              </a:rPr>
                              <m:t>t</m:t>
                            </m:r>
                          </m:e>
                        </m:d>
                      </m:sup>
                    </m:sSup>
                    <m:r>
                      <a:rPr lang="zh-TW" altLang="zh-TW">
                        <a:latin typeface="Cambria Math"/>
                      </a:rPr>
                      <m:t>來</m:t>
                    </m:r>
                  </m:oMath>
                </a14:m>
                <a:r>
                  <a:rPr lang="zh-TW" altLang="zh-TW" dirty="0"/>
                  <a:t>套利</a:t>
                </a:r>
                <a:r>
                  <a:rPr lang="en-US" altLang="zh-TW" dirty="0" smtClean="0"/>
                  <a:t>(</a:t>
                </a:r>
                <a:r>
                  <a:rPr lang="zh-TW" altLang="zh-TW" dirty="0" smtClean="0"/>
                  <a:t>可</a:t>
                </a:r>
                <a:r>
                  <a:rPr lang="zh-TW" altLang="zh-TW" dirty="0"/>
                  <a:t>賣一個賣權空頭價差並借出</a:t>
                </a:r>
                <a14:m>
                  <m:oMath xmlns:m="http://schemas.openxmlformats.org/officeDocument/2006/math">
                    <m:d>
                      <m:dPr>
                        <m:ctrlPr>
                          <a:rPr lang="zh-TW" altLang="zh-TW" i="1">
                            <a:latin typeface="Cambria Math"/>
                          </a:rPr>
                        </m:ctrlPr>
                      </m:dPr>
                      <m:e>
                        <m:sSub>
                          <m:sSubPr>
                            <m:ctrlPr>
                              <a:rPr lang="zh-TW" altLang="zh-TW" i="1" smtClean="0">
                                <a:latin typeface="Cambria Math"/>
                              </a:rPr>
                            </m:ctrlPr>
                          </m:sSubPr>
                          <m:e>
                            <m:r>
                              <m:rPr>
                                <m:sty m:val="p"/>
                              </m:rPr>
                              <a:rPr lang="en-US" altLang="zh-TW">
                                <a:latin typeface="Cambria Math"/>
                              </a:rPr>
                              <m:t>K</m:t>
                            </m:r>
                          </m:e>
                          <m:sub>
                            <m:r>
                              <a:rPr lang="en-US" altLang="zh-TW">
                                <a:latin typeface="Cambria Math"/>
                              </a:rPr>
                              <m:t>2</m:t>
                            </m:r>
                          </m:sub>
                        </m:sSub>
                        <m:r>
                          <a:rPr lang="en-US" altLang="zh-TW" i="1">
                            <a:latin typeface="Cambria Math"/>
                          </a:rPr>
                          <m:t>−</m:t>
                        </m:r>
                        <m:sSub>
                          <m:sSubPr>
                            <m:ctrlPr>
                              <a:rPr lang="zh-TW" altLang="zh-TW" i="1">
                                <a:latin typeface="Cambria Math"/>
                              </a:rPr>
                            </m:ctrlPr>
                          </m:sSubPr>
                          <m:e>
                            <m:r>
                              <m:rPr>
                                <m:sty m:val="p"/>
                              </m:rPr>
                              <a:rPr lang="en-US" altLang="zh-TW">
                                <a:latin typeface="Cambria Math"/>
                              </a:rPr>
                              <m:t>K</m:t>
                            </m:r>
                          </m:e>
                          <m:sub>
                            <m:r>
                              <a:rPr lang="en-US" altLang="zh-TW">
                                <a:latin typeface="Cambria Math"/>
                              </a:rPr>
                              <m:t>1</m:t>
                            </m:r>
                          </m:sub>
                        </m:sSub>
                      </m:e>
                    </m:d>
                    <m:sSup>
                      <m:sSupPr>
                        <m:ctrlPr>
                          <a:rPr lang="zh-TW" altLang="zh-TW" i="1">
                            <a:latin typeface="Cambria Math"/>
                          </a:rPr>
                        </m:ctrlPr>
                      </m:sSupPr>
                      <m:e>
                        <m:r>
                          <m:rPr>
                            <m:sty m:val="p"/>
                          </m:rPr>
                          <a:rPr lang="en-US" altLang="zh-TW">
                            <a:latin typeface="Cambria Math"/>
                          </a:rPr>
                          <m:t>e</m:t>
                        </m:r>
                      </m:e>
                      <m:sup>
                        <m:r>
                          <a:rPr lang="en-US" altLang="zh-TW" i="1">
                            <a:latin typeface="Cambria Math"/>
                          </a:rPr>
                          <m:t>−</m:t>
                        </m:r>
                        <m:r>
                          <m:rPr>
                            <m:sty m:val="p"/>
                          </m:rPr>
                          <a:rPr lang="en-US" altLang="zh-TW">
                            <a:latin typeface="Cambria Math"/>
                          </a:rPr>
                          <m:t>r</m:t>
                        </m:r>
                        <m:d>
                          <m:dPr>
                            <m:ctrlPr>
                              <a:rPr lang="zh-TW" altLang="zh-TW" i="1">
                                <a:latin typeface="Cambria Math"/>
                              </a:rPr>
                            </m:ctrlPr>
                          </m:dPr>
                          <m:e>
                            <m:r>
                              <m:rPr>
                                <m:sty m:val="p"/>
                              </m:rPr>
                              <a:rPr lang="en-US" altLang="zh-TW">
                                <a:latin typeface="Cambria Math"/>
                              </a:rPr>
                              <m:t>T</m:t>
                            </m:r>
                            <m:r>
                              <a:rPr lang="en-US" altLang="zh-TW" i="1">
                                <a:latin typeface="Cambria Math"/>
                              </a:rPr>
                              <m:t>−</m:t>
                            </m:r>
                            <m:r>
                              <m:rPr>
                                <m:sty m:val="p"/>
                              </m:rPr>
                              <a:rPr lang="en-US" altLang="zh-TW">
                                <a:latin typeface="Cambria Math"/>
                              </a:rPr>
                              <m:t>t</m:t>
                            </m:r>
                          </m:e>
                        </m:d>
                      </m:sup>
                    </m:sSup>
                  </m:oMath>
                </a14:m>
                <a:r>
                  <a:rPr lang="zh-TW" altLang="zh-TW" dirty="0"/>
                  <a:t>來套</a:t>
                </a:r>
                <a:r>
                  <a:rPr lang="zh-TW" altLang="zh-TW" dirty="0" smtClean="0"/>
                  <a:t>利</a:t>
                </a:r>
                <a:r>
                  <a:rPr lang="en-US" altLang="zh-TW" dirty="0" smtClean="0"/>
                  <a:t>)</a:t>
                </a:r>
                <a:r>
                  <a:rPr lang="zh-TW" altLang="zh-TW" dirty="0" smtClean="0"/>
                  <a:t>。</a:t>
                </a:r>
                <a:r>
                  <a:rPr lang="zh-TW" altLang="zh-TW" dirty="0"/>
                  <a:t>但是，選擇權策略組合部位的到期日現金流量並非定值，其決定於最後結算價。放空買權價差套利，在結算價</a:t>
                </a:r>
                <a14:m>
                  <m:oMath xmlns:m="http://schemas.openxmlformats.org/officeDocument/2006/math">
                    <m:sSub>
                      <m:sSubPr>
                        <m:ctrlPr>
                          <a:rPr lang="zh-TW" altLang="zh-TW" i="1">
                            <a:latin typeface="Cambria Math"/>
                          </a:rPr>
                        </m:ctrlPr>
                      </m:sSubPr>
                      <m:e>
                        <m:r>
                          <m:rPr>
                            <m:sty m:val="p"/>
                          </m:rPr>
                          <a:rPr lang="en-US" altLang="zh-TW">
                            <a:latin typeface="Cambria Math"/>
                          </a:rPr>
                          <m:t>F</m:t>
                        </m:r>
                      </m:e>
                      <m:sub>
                        <m:r>
                          <m:rPr>
                            <m:sty m:val="p"/>
                          </m:rPr>
                          <a:rPr lang="en-US" altLang="zh-TW">
                            <a:latin typeface="Cambria Math"/>
                          </a:rPr>
                          <m:t>T</m:t>
                        </m:r>
                      </m:sub>
                    </m:sSub>
                    <m:r>
                      <a:rPr lang="en-US" altLang="zh-TW">
                        <a:latin typeface="Cambria Math"/>
                      </a:rPr>
                      <m:t>≥</m:t>
                    </m:r>
                    <m:sSub>
                      <m:sSubPr>
                        <m:ctrlPr>
                          <a:rPr lang="zh-TW" altLang="zh-TW" i="1">
                            <a:latin typeface="Cambria Math"/>
                          </a:rPr>
                        </m:ctrlPr>
                      </m:sSubPr>
                      <m:e>
                        <m:r>
                          <m:rPr>
                            <m:sty m:val="p"/>
                          </m:rPr>
                          <a:rPr lang="en-US" altLang="zh-TW">
                            <a:latin typeface="Cambria Math"/>
                          </a:rPr>
                          <m:t>K</m:t>
                        </m:r>
                      </m:e>
                      <m:sub>
                        <m:r>
                          <a:rPr lang="en-US" altLang="zh-TW">
                            <a:latin typeface="Cambria Math"/>
                          </a:rPr>
                          <m:t>2</m:t>
                        </m:r>
                      </m:sub>
                    </m:sSub>
                  </m:oMath>
                </a14:m>
                <a:r>
                  <a:rPr lang="zh-TW" altLang="zh-TW" dirty="0"/>
                  <a:t>時現金流入最低；放空賣權價差套利，在結算價</a:t>
                </a:r>
                <a14:m>
                  <m:oMath xmlns:m="http://schemas.openxmlformats.org/officeDocument/2006/math">
                    <m:sSub>
                      <m:sSubPr>
                        <m:ctrlPr>
                          <a:rPr lang="zh-TW" altLang="zh-TW" i="1" baseline="-25000">
                            <a:latin typeface="Cambria Math"/>
                          </a:rPr>
                        </m:ctrlPr>
                      </m:sSubPr>
                      <m:e>
                        <m:r>
                          <m:rPr>
                            <m:sty m:val="p"/>
                          </m:rPr>
                          <a:rPr lang="en-US" altLang="zh-TW" baseline="-25000">
                            <a:latin typeface="Cambria Math"/>
                          </a:rPr>
                          <m:t>F</m:t>
                        </m:r>
                      </m:e>
                      <m:sub>
                        <m:r>
                          <m:rPr>
                            <m:sty m:val="p"/>
                          </m:rPr>
                          <a:rPr lang="en-US" altLang="zh-TW" baseline="-25000">
                            <a:latin typeface="Cambria Math"/>
                          </a:rPr>
                          <m:t>T</m:t>
                        </m:r>
                      </m:sub>
                    </m:sSub>
                    <m:r>
                      <a:rPr lang="en-US" altLang="zh-TW" baseline="-25000">
                        <a:latin typeface="Cambria Math"/>
                      </a:rPr>
                      <m:t>≤</m:t>
                    </m:r>
                    <m:sSub>
                      <m:sSubPr>
                        <m:ctrlPr>
                          <a:rPr lang="zh-TW" altLang="zh-TW" i="1" baseline="-25000">
                            <a:latin typeface="Cambria Math"/>
                          </a:rPr>
                        </m:ctrlPr>
                      </m:sSubPr>
                      <m:e>
                        <m:r>
                          <m:rPr>
                            <m:sty m:val="p"/>
                          </m:rPr>
                          <a:rPr lang="en-US" altLang="zh-TW" baseline="-25000">
                            <a:latin typeface="Cambria Math"/>
                          </a:rPr>
                          <m:t>K</m:t>
                        </m:r>
                      </m:e>
                      <m:sub>
                        <m:r>
                          <a:rPr lang="en-US" altLang="zh-TW" baseline="-25000">
                            <a:latin typeface="Cambria Math"/>
                          </a:rPr>
                          <m:t>1</m:t>
                        </m:r>
                      </m:sub>
                    </m:sSub>
                  </m:oMath>
                </a14:m>
                <a:r>
                  <a:rPr lang="zh-TW" altLang="zh-TW" dirty="0"/>
                  <a:t>時現金流入最低。因此，在形成套利投資組點後的任何時間點</a:t>
                </a:r>
                <a:r>
                  <a:rPr lang="en-US" altLang="zh-TW" dirty="0"/>
                  <a:t>τ</a:t>
                </a:r>
                <a:r>
                  <a:rPr lang="zh-TW" altLang="zh-TW" dirty="0"/>
                  <a:t>，若提前平倉利益</a:t>
                </a:r>
                <a14:m>
                  <m:oMath xmlns:m="http://schemas.openxmlformats.org/officeDocument/2006/math">
                    <m:sSub>
                      <m:sSubPr>
                        <m:ctrlPr>
                          <a:rPr lang="zh-TW" altLang="zh-TW" i="1">
                            <a:latin typeface="Cambria Math"/>
                          </a:rPr>
                        </m:ctrlPr>
                      </m:sSubPr>
                      <m:e>
                        <m:r>
                          <m:rPr>
                            <m:sty m:val="p"/>
                          </m:rPr>
                          <a:rPr lang="en-US" altLang="zh-TW">
                            <a:latin typeface="Cambria Math"/>
                          </a:rPr>
                          <m:t>π</m:t>
                        </m:r>
                      </m:e>
                      <m:sub>
                        <m:r>
                          <m:rPr>
                            <m:sty m:val="p"/>
                          </m:rPr>
                          <a:rPr lang="en-US" altLang="zh-TW">
                            <a:latin typeface="Cambria Math"/>
                          </a:rPr>
                          <m:t>τ</m:t>
                        </m:r>
                      </m:sub>
                    </m:sSub>
                    <m:r>
                      <a:rPr lang="en-US" altLang="zh-TW">
                        <a:latin typeface="Cambria Math"/>
                      </a:rPr>
                      <m:t>&gt;</m:t>
                    </m:r>
                    <m:r>
                      <a:rPr lang="en-US" altLang="zh-TW" i="1">
                        <a:latin typeface="Cambria Math"/>
                      </a:rPr>
                      <m:t>0</m:t>
                    </m:r>
                  </m:oMath>
                </a14:m>
                <a:r>
                  <a:rPr lang="zh-TW" altLang="zh-TW" dirty="0"/>
                  <a:t>，則應提前平倉。</a:t>
                </a:r>
              </a:p>
              <a:p>
                <a:endParaRPr lang="zh-TW" altLang="en-US" dirty="0"/>
              </a:p>
            </p:txBody>
          </p:sp>
        </mc:Choice>
        <mc:Fallback xmlns="">
          <p:sp>
            <p:nvSpPr>
              <p:cNvPr id="3" name="備忘稿版面配置區 2"/>
              <p:cNvSpPr>
                <a:spLocks noGrp="1"/>
              </p:cNvSpPr>
              <p:nvPr>
                <p:ph type="body" idx="1"/>
              </p:nvPr>
            </p:nvSpPr>
            <p:spPr/>
            <p:txBody>
              <a:bodyPr/>
              <a:lstStyle/>
              <a:p>
                <a:r>
                  <a:rPr lang="zh-TW" altLang="zh-TW" dirty="0" smtClean="0"/>
                  <a:t>若</a:t>
                </a:r>
                <a:r>
                  <a:rPr lang="en-US" altLang="zh-TW" dirty="0" smtClean="0"/>
                  <a:t>(</a:t>
                </a:r>
                <a:r>
                  <a:rPr lang="en-US" altLang="zh-TW" dirty="0"/>
                  <a:t>2A)</a:t>
                </a:r>
                <a:r>
                  <a:rPr lang="zh-TW" altLang="zh-TW" dirty="0"/>
                  <a:t>成立，表示低履約價的買權相對於高履約價的買權有高估的情形，因此，可賣一個買權多頭價差並借出</a:t>
                </a:r>
                <a:r>
                  <a:rPr lang="zh-TW" altLang="zh-TW" i="0">
                    <a:latin typeface="Cambria Math"/>
                  </a:rPr>
                  <a:t>(</a:t>
                </a:r>
                <a:r>
                  <a:rPr lang="en-US" altLang="zh-TW" i="0">
                    <a:latin typeface="Cambria Math"/>
                  </a:rPr>
                  <a:t>K</a:t>
                </a:r>
                <a:r>
                  <a:rPr lang="zh-TW" altLang="zh-TW" i="0">
                    <a:latin typeface="Cambria Math"/>
                  </a:rPr>
                  <a:t>_</a:t>
                </a:r>
                <a:r>
                  <a:rPr lang="en-US" altLang="zh-TW" i="0">
                    <a:latin typeface="Cambria Math"/>
                  </a:rPr>
                  <a:t>2−K</a:t>
                </a:r>
                <a:r>
                  <a:rPr lang="zh-TW" altLang="zh-TW" i="0">
                    <a:latin typeface="Cambria Math"/>
                  </a:rPr>
                  <a:t>_</a:t>
                </a:r>
                <a:r>
                  <a:rPr lang="en-US" altLang="zh-TW" i="0">
                    <a:latin typeface="Cambria Math"/>
                  </a:rPr>
                  <a:t>1 )</a:t>
                </a:r>
                <a:r>
                  <a:rPr lang="zh-TW" altLang="zh-TW" i="0">
                    <a:latin typeface="Cambria Math"/>
                  </a:rPr>
                  <a:t> </a:t>
                </a:r>
                <a:r>
                  <a:rPr lang="en-US" altLang="zh-TW" i="0">
                    <a:latin typeface="Cambria Math"/>
                  </a:rPr>
                  <a:t>e</a:t>
                </a:r>
                <a:r>
                  <a:rPr lang="zh-TW" altLang="zh-TW" i="0">
                    <a:latin typeface="Cambria Math"/>
                  </a:rPr>
                  <a:t>^(</a:t>
                </a:r>
                <a:r>
                  <a:rPr lang="en-US" altLang="zh-TW" i="0">
                    <a:latin typeface="Cambria Math"/>
                  </a:rPr>
                  <a:t>−r</a:t>
                </a:r>
                <a:r>
                  <a:rPr lang="zh-TW" altLang="zh-TW" i="0">
                    <a:latin typeface="Cambria Math"/>
                  </a:rPr>
                  <a:t>(</a:t>
                </a:r>
                <a:r>
                  <a:rPr lang="en-US" altLang="zh-TW" i="0">
                    <a:latin typeface="Cambria Math"/>
                  </a:rPr>
                  <a:t>T−t) </a:t>
                </a:r>
                <a:r>
                  <a:rPr lang="zh-TW" altLang="zh-TW" i="0">
                    <a:latin typeface="Cambria Math"/>
                  </a:rPr>
                  <a:t>) 來</a:t>
                </a:r>
                <a:r>
                  <a:rPr lang="zh-TW" altLang="zh-TW" dirty="0"/>
                  <a:t>套利；同理，若</a:t>
                </a:r>
                <a:r>
                  <a:rPr lang="en-US" altLang="zh-TW" dirty="0"/>
                  <a:t>(2B)</a:t>
                </a:r>
                <a:r>
                  <a:rPr lang="zh-TW" altLang="zh-TW" dirty="0"/>
                  <a:t>成立時，表示高履約價的賣權相對於低履約價的賣權有高估的情形，可賣一個賣權空頭價差並借出</a:t>
                </a:r>
                <a:r>
                  <a:rPr lang="zh-TW" altLang="zh-TW" i="0">
                    <a:latin typeface="Cambria Math"/>
                  </a:rPr>
                  <a:t>(</a:t>
                </a:r>
                <a:r>
                  <a:rPr lang="en-US" altLang="zh-TW" i="0">
                    <a:latin typeface="Cambria Math"/>
                  </a:rPr>
                  <a:t>K</a:t>
                </a:r>
                <a:r>
                  <a:rPr lang="zh-TW" altLang="zh-TW" i="0">
                    <a:latin typeface="Cambria Math"/>
                  </a:rPr>
                  <a:t>_</a:t>
                </a:r>
                <a:r>
                  <a:rPr lang="en-US" altLang="zh-TW" i="0">
                    <a:latin typeface="Cambria Math"/>
                  </a:rPr>
                  <a:t>2−K</a:t>
                </a:r>
                <a:r>
                  <a:rPr lang="zh-TW" altLang="zh-TW" i="0">
                    <a:latin typeface="Cambria Math"/>
                  </a:rPr>
                  <a:t>_</a:t>
                </a:r>
                <a:r>
                  <a:rPr lang="en-US" altLang="zh-TW" i="0">
                    <a:latin typeface="Cambria Math"/>
                  </a:rPr>
                  <a:t>1 )</a:t>
                </a:r>
                <a:r>
                  <a:rPr lang="zh-TW" altLang="zh-TW" i="0">
                    <a:latin typeface="Cambria Math"/>
                  </a:rPr>
                  <a:t> </a:t>
                </a:r>
                <a:r>
                  <a:rPr lang="en-US" altLang="zh-TW" i="0">
                    <a:latin typeface="Cambria Math"/>
                  </a:rPr>
                  <a:t>e</a:t>
                </a:r>
                <a:r>
                  <a:rPr lang="zh-TW" altLang="zh-TW" i="0">
                    <a:latin typeface="Cambria Math"/>
                  </a:rPr>
                  <a:t>^(</a:t>
                </a:r>
                <a:r>
                  <a:rPr lang="en-US" altLang="zh-TW" i="0">
                    <a:latin typeface="Cambria Math"/>
                  </a:rPr>
                  <a:t>−r</a:t>
                </a:r>
                <a:r>
                  <a:rPr lang="zh-TW" altLang="zh-TW" i="0">
                    <a:latin typeface="Cambria Math"/>
                  </a:rPr>
                  <a:t>(</a:t>
                </a:r>
                <a:r>
                  <a:rPr lang="en-US" altLang="zh-TW" i="0">
                    <a:latin typeface="Cambria Math"/>
                  </a:rPr>
                  <a:t>T−t) </a:t>
                </a:r>
                <a:r>
                  <a:rPr lang="zh-TW" altLang="zh-TW" i="0">
                    <a:latin typeface="Cambria Math"/>
                  </a:rPr>
                  <a:t>)</a:t>
                </a:r>
                <a:r>
                  <a:rPr lang="zh-TW" altLang="zh-TW" dirty="0"/>
                  <a:t>來套利。但是，選擇權策略組合部位的到期日現金流量並非定值，其決定於最後結算價。放空買權價差套利，在結算價</a:t>
                </a:r>
                <a:r>
                  <a:rPr lang="en-US" altLang="zh-TW" i="0">
                    <a:latin typeface="Cambria Math"/>
                  </a:rPr>
                  <a:t>F</a:t>
                </a:r>
                <a:r>
                  <a:rPr lang="zh-TW" altLang="zh-TW" i="0">
                    <a:latin typeface="Cambria Math"/>
                  </a:rPr>
                  <a:t>_</a:t>
                </a:r>
                <a:r>
                  <a:rPr lang="en-US" altLang="zh-TW" i="0">
                    <a:latin typeface="Cambria Math"/>
                  </a:rPr>
                  <a:t>T≥K</a:t>
                </a:r>
                <a:r>
                  <a:rPr lang="zh-TW" altLang="zh-TW" i="0">
                    <a:latin typeface="Cambria Math"/>
                  </a:rPr>
                  <a:t>_</a:t>
                </a:r>
                <a:r>
                  <a:rPr lang="en-US" altLang="zh-TW" i="0">
                    <a:latin typeface="Cambria Math"/>
                  </a:rPr>
                  <a:t>2</a:t>
                </a:r>
                <a:r>
                  <a:rPr lang="zh-TW" altLang="zh-TW" dirty="0"/>
                  <a:t>時現金流入最低；放空賣權價差套利，在結算價</a:t>
                </a:r>
                <a:r>
                  <a:rPr lang="en-US" altLang="zh-TW" i="0" baseline="-25000">
                    <a:latin typeface="Cambria Math"/>
                  </a:rPr>
                  <a:t>F</a:t>
                </a:r>
                <a:r>
                  <a:rPr lang="zh-TW" altLang="zh-TW" i="0" baseline="-25000">
                    <a:latin typeface="Cambria Math"/>
                  </a:rPr>
                  <a:t>_</a:t>
                </a:r>
                <a:r>
                  <a:rPr lang="en-US" altLang="zh-TW" i="0" baseline="-25000">
                    <a:latin typeface="Cambria Math"/>
                  </a:rPr>
                  <a:t>T≤K</a:t>
                </a:r>
                <a:r>
                  <a:rPr lang="zh-TW" altLang="zh-TW" i="0" baseline="-25000">
                    <a:latin typeface="Cambria Math"/>
                  </a:rPr>
                  <a:t>_</a:t>
                </a:r>
                <a:r>
                  <a:rPr lang="en-US" altLang="zh-TW" i="0" baseline="-25000">
                    <a:latin typeface="Cambria Math"/>
                  </a:rPr>
                  <a:t>1</a:t>
                </a:r>
                <a:r>
                  <a:rPr lang="zh-TW" altLang="zh-TW" dirty="0"/>
                  <a:t>時現金流入最低。因此，在形成套利投資組點後的任何時間點</a:t>
                </a:r>
                <a:r>
                  <a:rPr lang="en-US" altLang="zh-TW" dirty="0"/>
                  <a:t>τ</a:t>
                </a:r>
                <a:r>
                  <a:rPr lang="zh-TW" altLang="zh-TW" dirty="0"/>
                  <a:t>，若提前平倉利益</a:t>
                </a:r>
                <a:r>
                  <a:rPr lang="en-US" altLang="zh-TW" i="0">
                    <a:latin typeface="Cambria Math"/>
                  </a:rPr>
                  <a:t>π</a:t>
                </a:r>
                <a:r>
                  <a:rPr lang="zh-TW" altLang="zh-TW" i="0">
                    <a:latin typeface="Cambria Math"/>
                  </a:rPr>
                  <a:t>_</a:t>
                </a:r>
                <a:r>
                  <a:rPr lang="en-US" altLang="zh-TW" i="0">
                    <a:latin typeface="Cambria Math"/>
                  </a:rPr>
                  <a:t>τ&gt;0</a:t>
                </a:r>
                <a:r>
                  <a:rPr lang="zh-TW" altLang="zh-TW" dirty="0"/>
                  <a:t>，則應提前平倉。</a:t>
                </a:r>
              </a:p>
              <a:p>
                <a:endParaRPr lang="zh-TW" altLang="en-US" dirty="0"/>
              </a:p>
            </p:txBody>
          </p:sp>
        </mc:Fallback>
      </mc:AlternateContent>
      <p:sp>
        <p:nvSpPr>
          <p:cNvPr id="4" name="投影片編號版面配置區 3"/>
          <p:cNvSpPr>
            <a:spLocks noGrp="1"/>
          </p:cNvSpPr>
          <p:nvPr>
            <p:ph type="sldNum" sz="quarter" idx="10"/>
          </p:nvPr>
        </p:nvSpPr>
        <p:spPr/>
        <p:txBody>
          <a:bodyPr/>
          <a:lstStyle/>
          <a:p>
            <a:fld id="{E9F0D74D-BD67-4112-AA11-D3AF05CB991E}" type="slidenum">
              <a:rPr lang="zh-TW" altLang="en-US" smtClean="0"/>
              <a:pPr/>
              <a:t>9</a:t>
            </a:fld>
            <a:endParaRPr lang="zh-TW" altLang="en-US"/>
          </a:p>
        </p:txBody>
      </p:sp>
    </p:spTree>
    <p:extLst>
      <p:ext uri="{BB962C8B-B14F-4D97-AF65-F5344CB8AC3E}">
        <p14:creationId xmlns:p14="http://schemas.microsoft.com/office/powerpoint/2010/main" val="1165370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備忘稿版面配置區 2"/>
              <p:cNvSpPr>
                <a:spLocks noGrp="1"/>
              </p:cNvSpPr>
              <p:nvPr>
                <p:ph type="body" idx="1"/>
              </p:nvPr>
            </p:nvSpPr>
            <p:spPr/>
            <p:txBody>
              <a:bodyPr/>
              <a:lstStyle/>
              <a:p>
                <a:r>
                  <a:rPr lang="zh-TW" altLang="zh-TW" sz="1200" dirty="0" smtClean="0"/>
                  <a:t>其支付</a:t>
                </a:r>
                <a:r>
                  <a:rPr lang="en-US" altLang="zh-TW" sz="1200" dirty="0" smtClean="0"/>
                  <a:t>(</a:t>
                </a:r>
                <a:r>
                  <a:rPr lang="zh-TW" altLang="zh-TW" sz="1200" dirty="0" smtClean="0"/>
                  <a:t>或得到</a:t>
                </a:r>
                <a:r>
                  <a:rPr lang="en-US" altLang="zh-TW" sz="1200" dirty="0" smtClean="0"/>
                  <a:t>)</a:t>
                </a:r>
                <a:r>
                  <a:rPr lang="zh-TW" altLang="zh-TW" sz="1200" dirty="0" smtClean="0"/>
                  <a:t>權利金淨額應等於該無風險報酬的現值，其選擇權的</a:t>
                </a:r>
                <a:r>
                  <a:rPr lang="zh-TW" altLang="zh-TW" sz="1200" dirty="0"/>
                  <a:t>履約價分別為</a:t>
                </a:r>
                <a:r>
                  <a:rPr lang="en-US" altLang="zh-TW" sz="1200" dirty="0"/>
                  <a:t>K</a:t>
                </a:r>
                <a:r>
                  <a:rPr lang="en-US" altLang="zh-TW" sz="1200" baseline="-25000" dirty="0"/>
                  <a:t>2</a:t>
                </a:r>
                <a:r>
                  <a:rPr lang="zh-TW" altLang="zh-TW" sz="1200" dirty="0"/>
                  <a:t>與</a:t>
                </a:r>
                <a:r>
                  <a:rPr lang="en-US" altLang="zh-TW" sz="1200" dirty="0"/>
                  <a:t>K</a:t>
                </a:r>
                <a:r>
                  <a:rPr lang="en-US" altLang="zh-TW" sz="1200" baseline="-25000" dirty="0"/>
                  <a:t>1</a:t>
                </a:r>
                <a:r>
                  <a:rPr lang="en-US" altLang="zh-TW" sz="1200" dirty="0"/>
                  <a:t>(</a:t>
                </a:r>
                <a:r>
                  <a:rPr lang="zh-TW" altLang="zh-TW" sz="1200" dirty="0"/>
                  <a:t>其中</a:t>
                </a:r>
                <a14:m>
                  <m:oMath xmlns:m="http://schemas.openxmlformats.org/officeDocument/2006/math">
                    <m:sSub>
                      <m:sSubPr>
                        <m:ctrlPr>
                          <a:rPr lang="zh-TW" altLang="zh-TW" sz="1200" i="1">
                            <a:latin typeface="Cambria Math"/>
                          </a:rPr>
                        </m:ctrlPr>
                      </m:sSubPr>
                      <m:e>
                        <m:r>
                          <m:rPr>
                            <m:sty m:val="p"/>
                          </m:rPr>
                          <a:rPr lang="en-US" altLang="zh-TW" sz="1200">
                            <a:latin typeface="Cambria Math"/>
                          </a:rPr>
                          <m:t>K</m:t>
                        </m:r>
                      </m:e>
                      <m:sub>
                        <m:r>
                          <a:rPr lang="en-US" altLang="zh-TW" sz="1200">
                            <a:latin typeface="Cambria Math"/>
                          </a:rPr>
                          <m:t>1</m:t>
                        </m:r>
                      </m:sub>
                    </m:sSub>
                    <m:r>
                      <a:rPr lang="en-US" altLang="zh-TW" sz="1200">
                        <a:latin typeface="Cambria Math"/>
                      </a:rPr>
                      <m:t>&lt;</m:t>
                    </m:r>
                    <m:sSub>
                      <m:sSubPr>
                        <m:ctrlPr>
                          <a:rPr lang="zh-TW" altLang="zh-TW" sz="1200" i="1">
                            <a:latin typeface="Cambria Math"/>
                          </a:rPr>
                        </m:ctrlPr>
                      </m:sSubPr>
                      <m:e>
                        <m:r>
                          <m:rPr>
                            <m:sty m:val="p"/>
                          </m:rPr>
                          <a:rPr lang="en-US" altLang="zh-TW" sz="1200">
                            <a:latin typeface="Cambria Math"/>
                          </a:rPr>
                          <m:t>K</m:t>
                        </m:r>
                      </m:e>
                      <m:sub>
                        <m:r>
                          <a:rPr lang="en-US" altLang="zh-TW" sz="1200">
                            <a:latin typeface="Cambria Math"/>
                          </a:rPr>
                          <m:t>2</m:t>
                        </m:r>
                      </m:sub>
                    </m:sSub>
                  </m:oMath>
                </a14:m>
                <a:r>
                  <a:rPr lang="en-US" altLang="zh-TW" sz="1200" dirty="0"/>
                  <a:t>)</a:t>
                </a:r>
                <a:r>
                  <a:rPr lang="zh-TW" altLang="zh-TW" sz="1200" dirty="0"/>
                  <a:t>，創造一個無風險部位，並於到期日得到無風險報酬</a:t>
                </a:r>
                <a14:m>
                  <m:oMath xmlns:m="http://schemas.openxmlformats.org/officeDocument/2006/math">
                    <m:sSub>
                      <m:sSubPr>
                        <m:ctrlPr>
                          <a:rPr lang="zh-TW" altLang="zh-TW" sz="1200" i="1">
                            <a:latin typeface="Cambria Math"/>
                          </a:rPr>
                        </m:ctrlPr>
                      </m:sSubPr>
                      <m:e>
                        <m:r>
                          <m:rPr>
                            <m:sty m:val="p"/>
                          </m:rPr>
                          <a:rPr lang="en-US" altLang="zh-TW" sz="1200">
                            <a:latin typeface="Cambria Math"/>
                          </a:rPr>
                          <m:t>K</m:t>
                        </m:r>
                      </m:e>
                      <m:sub>
                        <m:r>
                          <a:rPr lang="en-US" altLang="zh-TW" sz="1200">
                            <a:latin typeface="Cambria Math"/>
                          </a:rPr>
                          <m:t>2</m:t>
                        </m:r>
                      </m:sub>
                    </m:sSub>
                    <m:r>
                      <a:rPr lang="en-US" altLang="zh-TW" sz="1200" i="1">
                        <a:latin typeface="Cambria Math"/>
                      </a:rPr>
                      <m:t>−</m:t>
                    </m:r>
                    <m:sSub>
                      <m:sSubPr>
                        <m:ctrlPr>
                          <a:rPr lang="zh-TW" altLang="zh-TW" sz="1200" i="1">
                            <a:latin typeface="Cambria Math"/>
                          </a:rPr>
                        </m:ctrlPr>
                      </m:sSubPr>
                      <m:e>
                        <m:r>
                          <m:rPr>
                            <m:sty m:val="p"/>
                          </m:rPr>
                          <a:rPr lang="en-US" altLang="zh-TW" sz="1200">
                            <a:latin typeface="Cambria Math"/>
                          </a:rPr>
                          <m:t>K</m:t>
                        </m:r>
                      </m:e>
                      <m:sub>
                        <m:r>
                          <a:rPr lang="en-US" altLang="zh-TW" sz="1200">
                            <a:latin typeface="Cambria Math"/>
                          </a:rPr>
                          <m:t>1</m:t>
                        </m:r>
                      </m:sub>
                    </m:sSub>
                  </m:oMath>
                </a14:m>
                <a:r>
                  <a:rPr lang="en-US" altLang="zh-TW" sz="1200" dirty="0"/>
                  <a:t>(</a:t>
                </a:r>
                <a:r>
                  <a:rPr lang="zh-TW" altLang="zh-TW" sz="1200" dirty="0"/>
                  <a:t>或</a:t>
                </a:r>
                <a14:m>
                  <m:oMath xmlns:m="http://schemas.openxmlformats.org/officeDocument/2006/math">
                    <m:sSub>
                      <m:sSubPr>
                        <m:ctrlPr>
                          <a:rPr lang="zh-TW" altLang="zh-TW" sz="1200" i="1">
                            <a:latin typeface="Cambria Math"/>
                          </a:rPr>
                        </m:ctrlPr>
                      </m:sSubPr>
                      <m:e>
                        <m:r>
                          <m:rPr>
                            <m:sty m:val="p"/>
                          </m:rPr>
                          <a:rPr lang="en-US" altLang="zh-TW" sz="1200">
                            <a:latin typeface="Cambria Math"/>
                          </a:rPr>
                          <m:t>K</m:t>
                        </m:r>
                      </m:e>
                      <m:sub>
                        <m:r>
                          <a:rPr lang="en-US" altLang="zh-TW" sz="1200">
                            <a:latin typeface="Cambria Math"/>
                          </a:rPr>
                          <m:t>1</m:t>
                        </m:r>
                      </m:sub>
                    </m:sSub>
                    <m:r>
                      <a:rPr lang="en-US" altLang="zh-TW" sz="1200" i="1">
                        <a:latin typeface="Cambria Math"/>
                      </a:rPr>
                      <m:t>−</m:t>
                    </m:r>
                    <m:sSub>
                      <m:sSubPr>
                        <m:ctrlPr>
                          <a:rPr lang="zh-TW" altLang="zh-TW" sz="1200" i="1">
                            <a:latin typeface="Cambria Math"/>
                          </a:rPr>
                        </m:ctrlPr>
                      </m:sSubPr>
                      <m:e>
                        <m:r>
                          <m:rPr>
                            <m:sty m:val="p"/>
                          </m:rPr>
                          <a:rPr lang="en-US" altLang="zh-TW" sz="1200">
                            <a:latin typeface="Cambria Math"/>
                          </a:rPr>
                          <m:t>K</m:t>
                        </m:r>
                      </m:e>
                      <m:sub>
                        <m:r>
                          <a:rPr lang="en-US" altLang="zh-TW" sz="1200">
                            <a:latin typeface="Cambria Math"/>
                          </a:rPr>
                          <m:t>2</m:t>
                        </m:r>
                      </m:sub>
                    </m:sSub>
                  </m:oMath>
                </a14:m>
                <a:r>
                  <a:rPr lang="en-US" altLang="zh-TW" sz="1200" dirty="0"/>
                  <a:t>)</a:t>
                </a:r>
                <a:endParaRPr lang="en-US" altLang="zh-TW" sz="1200" dirty="0" smtClean="0"/>
              </a:p>
              <a:p>
                <a:r>
                  <a:rPr lang="zh-TW" altLang="zh-TW" sz="1200" dirty="0" smtClean="0"/>
                  <a:t>在</a:t>
                </a:r>
                <a:r>
                  <a:rPr lang="zh-TW" altLang="zh-TW" sz="1200" dirty="0"/>
                  <a:t>考慮借入利率</a:t>
                </a:r>
                <a:r>
                  <a:rPr lang="en-US" altLang="zh-TW" sz="1200" dirty="0"/>
                  <a:t>(</a:t>
                </a:r>
                <a:r>
                  <a:rPr lang="en-US" altLang="zh-TW" sz="1200" dirty="0" err="1"/>
                  <a:t>rB</a:t>
                </a:r>
                <a:r>
                  <a:rPr lang="en-US" altLang="zh-TW" sz="1200" dirty="0"/>
                  <a:t>)</a:t>
                </a:r>
                <a:r>
                  <a:rPr lang="zh-TW" altLang="zh-TW" sz="1200" dirty="0" smtClean="0"/>
                  <a:t>與</a:t>
                </a:r>
                <a:r>
                  <a:rPr lang="zh-TW" altLang="en-US" sz="1200" dirty="0" smtClean="0"/>
                  <a:t>借</a:t>
                </a:r>
                <a:r>
                  <a:rPr lang="zh-TW" altLang="zh-TW" sz="1200" dirty="0" smtClean="0"/>
                  <a:t>出</a:t>
                </a:r>
                <a:r>
                  <a:rPr lang="zh-TW" altLang="zh-TW" sz="1200" dirty="0"/>
                  <a:t>利率</a:t>
                </a:r>
                <a:r>
                  <a:rPr lang="en-US" altLang="zh-TW" sz="1200" dirty="0"/>
                  <a:t>(</a:t>
                </a:r>
                <a:r>
                  <a:rPr lang="en-US" altLang="zh-TW" sz="1200" dirty="0" err="1"/>
                  <a:t>rL</a:t>
                </a:r>
                <a:r>
                  <a:rPr lang="en-US" altLang="zh-TW" sz="1200" dirty="0"/>
                  <a:t>)</a:t>
                </a:r>
                <a:r>
                  <a:rPr lang="zh-TW" altLang="zh-TW" sz="1200" dirty="0"/>
                  <a:t>，無套利價格區間成為</a:t>
                </a:r>
              </a:p>
              <a:p>
                <a14:m>
                  <m:oMath xmlns:m="http://schemas.openxmlformats.org/officeDocument/2006/math">
                    <m:d>
                      <m:dPr>
                        <m:ctrlPr>
                          <a:rPr lang="zh-TW" altLang="zh-TW" sz="1200" i="1">
                            <a:latin typeface="Cambria Math"/>
                          </a:rPr>
                        </m:ctrlPr>
                      </m:dPr>
                      <m:e>
                        <m:sSub>
                          <m:sSubPr>
                            <m:ctrlPr>
                              <a:rPr lang="zh-TW" altLang="zh-TW" sz="1200" i="1">
                                <a:latin typeface="Cambria Math"/>
                              </a:rPr>
                            </m:ctrlPr>
                          </m:sSubPr>
                          <m:e>
                            <m:r>
                              <m:rPr>
                                <m:sty m:val="p"/>
                              </m:rPr>
                              <a:rPr lang="en-US" altLang="zh-TW" sz="1200">
                                <a:latin typeface="Cambria Math"/>
                              </a:rPr>
                              <m:t>K</m:t>
                            </m:r>
                          </m:e>
                          <m:sub>
                            <m:r>
                              <a:rPr lang="en-US" altLang="zh-TW" sz="1200">
                                <a:latin typeface="Cambria Math"/>
                              </a:rPr>
                              <m:t>2</m:t>
                            </m:r>
                          </m:sub>
                        </m:sSub>
                        <m:r>
                          <a:rPr lang="en-US" altLang="zh-TW" sz="1200" i="1">
                            <a:latin typeface="Cambria Math"/>
                          </a:rPr>
                          <m:t>−</m:t>
                        </m:r>
                        <m:sSub>
                          <m:sSubPr>
                            <m:ctrlPr>
                              <a:rPr lang="zh-TW" altLang="zh-TW" sz="1200" i="1">
                                <a:latin typeface="Cambria Math"/>
                              </a:rPr>
                            </m:ctrlPr>
                          </m:sSubPr>
                          <m:e>
                            <m:r>
                              <m:rPr>
                                <m:sty m:val="p"/>
                              </m:rPr>
                              <a:rPr lang="en-US" altLang="zh-TW" sz="1200">
                                <a:latin typeface="Cambria Math"/>
                              </a:rPr>
                              <m:t>K</m:t>
                            </m:r>
                          </m:e>
                          <m:sub>
                            <m:r>
                              <a:rPr lang="en-US" altLang="zh-TW" sz="1200">
                                <a:latin typeface="Cambria Math"/>
                              </a:rPr>
                              <m:t>1</m:t>
                            </m:r>
                          </m:sub>
                        </m:sSub>
                      </m:e>
                    </m:d>
                    <m:sSup>
                      <m:sSupPr>
                        <m:ctrlPr>
                          <a:rPr lang="zh-TW" altLang="zh-TW" sz="1200" i="1">
                            <a:latin typeface="Cambria Math"/>
                          </a:rPr>
                        </m:ctrlPr>
                      </m:sSupPr>
                      <m:e>
                        <m:r>
                          <m:rPr>
                            <m:sty m:val="p"/>
                          </m:rPr>
                          <a:rPr lang="en-US" altLang="zh-TW" sz="1200">
                            <a:latin typeface="Cambria Math"/>
                          </a:rPr>
                          <m:t>e</m:t>
                        </m:r>
                      </m:e>
                      <m:sup>
                        <m:r>
                          <a:rPr lang="en-US" altLang="zh-TW" sz="1200" i="1">
                            <a:latin typeface="Cambria Math"/>
                          </a:rPr>
                          <m:t>−</m:t>
                        </m:r>
                        <m:r>
                          <m:rPr>
                            <m:sty m:val="p"/>
                          </m:rPr>
                          <a:rPr lang="en-US" altLang="zh-TW" sz="1200">
                            <a:latin typeface="Cambria Math"/>
                          </a:rPr>
                          <m:t>rB</m:t>
                        </m:r>
                        <m:d>
                          <m:dPr>
                            <m:ctrlPr>
                              <a:rPr lang="zh-TW" altLang="zh-TW" sz="1200" i="1">
                                <a:latin typeface="Cambria Math"/>
                              </a:rPr>
                            </m:ctrlPr>
                          </m:dPr>
                          <m:e>
                            <m:r>
                              <m:rPr>
                                <m:sty m:val="p"/>
                              </m:rPr>
                              <a:rPr lang="en-US" altLang="zh-TW" sz="1200">
                                <a:latin typeface="Cambria Math"/>
                              </a:rPr>
                              <m:t>T</m:t>
                            </m:r>
                            <m:r>
                              <a:rPr lang="en-US" altLang="zh-TW" sz="1200" i="1">
                                <a:latin typeface="Cambria Math"/>
                              </a:rPr>
                              <m:t>−</m:t>
                            </m:r>
                            <m:r>
                              <m:rPr>
                                <m:sty m:val="p"/>
                              </m:rPr>
                              <a:rPr lang="en-US" altLang="zh-TW" sz="1200">
                                <a:latin typeface="Cambria Math"/>
                              </a:rPr>
                              <m:t>t</m:t>
                            </m:r>
                          </m:e>
                        </m:d>
                      </m:sup>
                    </m:sSup>
                    <m:r>
                      <a:rPr lang="en-US" altLang="zh-TW" sz="1200">
                        <a:latin typeface="Cambria Math"/>
                      </a:rPr>
                      <m:t>≤</m:t>
                    </m:r>
                    <m:sSub>
                      <m:sSubPr>
                        <m:ctrlPr>
                          <a:rPr lang="zh-TW" altLang="zh-TW" sz="1200" i="1">
                            <a:latin typeface="Cambria Math"/>
                          </a:rPr>
                        </m:ctrlPr>
                      </m:sSubPr>
                      <m:e>
                        <m:r>
                          <m:rPr>
                            <m:sty m:val="p"/>
                          </m:rPr>
                          <a:rPr lang="en-US" altLang="zh-TW" sz="1200">
                            <a:latin typeface="Cambria Math"/>
                          </a:rPr>
                          <m:t>C</m:t>
                        </m:r>
                      </m:e>
                      <m:sub>
                        <m:r>
                          <a:rPr lang="en-US" altLang="zh-TW" sz="1200">
                            <a:latin typeface="Cambria Math"/>
                          </a:rPr>
                          <m:t>1</m:t>
                        </m:r>
                      </m:sub>
                    </m:sSub>
                    <m:r>
                      <a:rPr lang="en-US" altLang="zh-TW" sz="1200" i="1">
                        <a:latin typeface="Cambria Math"/>
                      </a:rPr>
                      <m:t>−</m:t>
                    </m:r>
                    <m:sSub>
                      <m:sSubPr>
                        <m:ctrlPr>
                          <a:rPr lang="zh-TW" altLang="zh-TW" sz="1200" i="1">
                            <a:latin typeface="Cambria Math"/>
                          </a:rPr>
                        </m:ctrlPr>
                      </m:sSubPr>
                      <m:e>
                        <m:r>
                          <m:rPr>
                            <m:sty m:val="p"/>
                          </m:rPr>
                          <a:rPr lang="en-US" altLang="zh-TW" sz="1200">
                            <a:latin typeface="Cambria Math"/>
                          </a:rPr>
                          <m:t>C</m:t>
                        </m:r>
                      </m:e>
                      <m:sub>
                        <m:r>
                          <a:rPr lang="en-US" altLang="zh-TW" sz="1200">
                            <a:latin typeface="Cambria Math"/>
                          </a:rPr>
                          <m:t>2</m:t>
                        </m:r>
                      </m:sub>
                    </m:sSub>
                    <m:r>
                      <a:rPr lang="en-US" altLang="zh-TW" sz="1200">
                        <a:latin typeface="Cambria Math"/>
                      </a:rPr>
                      <m:t>+</m:t>
                    </m:r>
                    <m:sSub>
                      <m:sSubPr>
                        <m:ctrlPr>
                          <a:rPr lang="zh-TW" altLang="zh-TW" sz="1200" i="1">
                            <a:latin typeface="Cambria Math"/>
                          </a:rPr>
                        </m:ctrlPr>
                      </m:sSubPr>
                      <m:e>
                        <m:r>
                          <m:rPr>
                            <m:sty m:val="p"/>
                          </m:rPr>
                          <a:rPr lang="en-US" altLang="zh-TW" sz="1200">
                            <a:latin typeface="Cambria Math"/>
                          </a:rPr>
                          <m:t>P</m:t>
                        </m:r>
                      </m:e>
                      <m:sub>
                        <m:r>
                          <a:rPr lang="en-US" altLang="zh-TW" sz="1200">
                            <a:latin typeface="Cambria Math"/>
                          </a:rPr>
                          <m:t>2</m:t>
                        </m:r>
                      </m:sub>
                    </m:sSub>
                    <m:r>
                      <a:rPr lang="en-US" altLang="zh-TW" sz="1200" i="1">
                        <a:latin typeface="Cambria Math"/>
                      </a:rPr>
                      <m:t>−</m:t>
                    </m:r>
                    <m:sSub>
                      <m:sSubPr>
                        <m:ctrlPr>
                          <a:rPr lang="zh-TW" altLang="zh-TW" sz="1200" i="1">
                            <a:latin typeface="Cambria Math"/>
                          </a:rPr>
                        </m:ctrlPr>
                      </m:sSubPr>
                      <m:e>
                        <m:r>
                          <m:rPr>
                            <m:sty m:val="p"/>
                          </m:rPr>
                          <a:rPr lang="en-US" altLang="zh-TW" sz="1200">
                            <a:latin typeface="Cambria Math"/>
                          </a:rPr>
                          <m:t>P</m:t>
                        </m:r>
                      </m:e>
                      <m:sub>
                        <m:r>
                          <a:rPr lang="en-US" altLang="zh-TW" sz="1200">
                            <a:latin typeface="Cambria Math"/>
                          </a:rPr>
                          <m:t>1</m:t>
                        </m:r>
                      </m:sub>
                    </m:sSub>
                    <m:r>
                      <a:rPr lang="en-US" altLang="zh-TW" sz="1200">
                        <a:latin typeface="Cambria Math"/>
                      </a:rPr>
                      <m:t>≤</m:t>
                    </m:r>
                    <m:d>
                      <m:dPr>
                        <m:ctrlPr>
                          <a:rPr lang="zh-TW" altLang="zh-TW" sz="1200" i="1">
                            <a:latin typeface="Cambria Math"/>
                          </a:rPr>
                        </m:ctrlPr>
                      </m:dPr>
                      <m:e>
                        <m:sSub>
                          <m:sSubPr>
                            <m:ctrlPr>
                              <a:rPr lang="zh-TW" altLang="zh-TW" sz="1200" i="1">
                                <a:latin typeface="Cambria Math"/>
                              </a:rPr>
                            </m:ctrlPr>
                          </m:sSubPr>
                          <m:e>
                            <m:r>
                              <m:rPr>
                                <m:sty m:val="p"/>
                              </m:rPr>
                              <a:rPr lang="en-US" altLang="zh-TW" sz="1200">
                                <a:latin typeface="Cambria Math"/>
                              </a:rPr>
                              <m:t>K</m:t>
                            </m:r>
                          </m:e>
                          <m:sub>
                            <m:r>
                              <a:rPr lang="en-US" altLang="zh-TW" sz="1200">
                                <a:latin typeface="Cambria Math"/>
                              </a:rPr>
                              <m:t>2</m:t>
                            </m:r>
                          </m:sub>
                        </m:sSub>
                        <m:r>
                          <a:rPr lang="en-US" altLang="zh-TW" sz="1200" i="1">
                            <a:latin typeface="Cambria Math"/>
                          </a:rPr>
                          <m:t>−</m:t>
                        </m:r>
                        <m:sSub>
                          <m:sSubPr>
                            <m:ctrlPr>
                              <a:rPr lang="zh-TW" altLang="zh-TW" sz="1200" i="1">
                                <a:latin typeface="Cambria Math"/>
                              </a:rPr>
                            </m:ctrlPr>
                          </m:sSubPr>
                          <m:e>
                            <m:r>
                              <m:rPr>
                                <m:sty m:val="p"/>
                              </m:rPr>
                              <a:rPr lang="en-US" altLang="zh-TW" sz="1200">
                                <a:latin typeface="Cambria Math"/>
                              </a:rPr>
                              <m:t>K</m:t>
                            </m:r>
                          </m:e>
                          <m:sub>
                            <m:r>
                              <a:rPr lang="en-US" altLang="zh-TW" sz="1200">
                                <a:latin typeface="Cambria Math"/>
                              </a:rPr>
                              <m:t>1</m:t>
                            </m:r>
                          </m:sub>
                        </m:sSub>
                      </m:e>
                    </m:d>
                    <m:sSup>
                      <m:sSupPr>
                        <m:ctrlPr>
                          <a:rPr lang="zh-TW" altLang="zh-TW" sz="1200" i="1">
                            <a:latin typeface="Cambria Math"/>
                          </a:rPr>
                        </m:ctrlPr>
                      </m:sSupPr>
                      <m:e>
                        <m:r>
                          <m:rPr>
                            <m:sty m:val="p"/>
                          </m:rPr>
                          <a:rPr lang="en-US" altLang="zh-TW" sz="1200">
                            <a:latin typeface="Cambria Math"/>
                          </a:rPr>
                          <m:t>e</m:t>
                        </m:r>
                      </m:e>
                      <m:sup>
                        <m:r>
                          <a:rPr lang="en-US" altLang="zh-TW" sz="1200" i="1">
                            <a:latin typeface="Cambria Math"/>
                          </a:rPr>
                          <m:t>−</m:t>
                        </m:r>
                        <m:r>
                          <m:rPr>
                            <m:sty m:val="p"/>
                          </m:rPr>
                          <a:rPr lang="en-US" altLang="zh-TW" sz="1200">
                            <a:latin typeface="Cambria Math"/>
                          </a:rPr>
                          <m:t>rL</m:t>
                        </m:r>
                        <m:d>
                          <m:dPr>
                            <m:ctrlPr>
                              <a:rPr lang="zh-TW" altLang="zh-TW" sz="1200" i="1">
                                <a:latin typeface="Cambria Math"/>
                              </a:rPr>
                            </m:ctrlPr>
                          </m:dPr>
                          <m:e>
                            <m:r>
                              <m:rPr>
                                <m:sty m:val="p"/>
                              </m:rPr>
                              <a:rPr lang="en-US" altLang="zh-TW" sz="1200">
                                <a:latin typeface="Cambria Math"/>
                              </a:rPr>
                              <m:t>T</m:t>
                            </m:r>
                            <m:r>
                              <a:rPr lang="en-US" altLang="zh-TW" sz="1200" i="1">
                                <a:latin typeface="Cambria Math"/>
                              </a:rPr>
                              <m:t>−</m:t>
                            </m:r>
                            <m:r>
                              <m:rPr>
                                <m:sty m:val="p"/>
                              </m:rPr>
                              <a:rPr lang="en-US" altLang="zh-TW" sz="1200">
                                <a:latin typeface="Cambria Math"/>
                              </a:rPr>
                              <m:t>t</m:t>
                            </m:r>
                          </m:e>
                        </m:d>
                      </m:sup>
                    </m:sSup>
                  </m:oMath>
                </a14:m>
                <a:r>
                  <a:rPr lang="en-US" altLang="zh-TW" sz="1200" dirty="0"/>
                  <a:t>   (8)</a:t>
                </a:r>
                <a:endParaRPr lang="zh-TW" altLang="zh-TW" sz="1200" dirty="0"/>
              </a:p>
              <a:p>
                <a:endParaRPr lang="zh-TW" altLang="en-US" dirty="0"/>
              </a:p>
            </p:txBody>
          </p:sp>
        </mc:Choice>
        <mc:Fallback xmlns="">
          <p:sp>
            <p:nvSpPr>
              <p:cNvPr id="3" name="備忘稿版面配置區 2"/>
              <p:cNvSpPr>
                <a:spLocks noGrp="1"/>
              </p:cNvSpPr>
              <p:nvPr>
                <p:ph type="body" idx="1"/>
              </p:nvPr>
            </p:nvSpPr>
            <p:spPr/>
            <p:txBody>
              <a:bodyPr/>
              <a:lstStyle/>
              <a:p>
                <a:r>
                  <a:rPr lang="zh-TW" altLang="zh-TW" sz="1200" dirty="0" smtClean="0"/>
                  <a:t>其選擇權的</a:t>
                </a:r>
                <a:r>
                  <a:rPr lang="zh-TW" altLang="zh-TW" sz="1200" dirty="0"/>
                  <a:t>履約價分別為</a:t>
                </a:r>
                <a:r>
                  <a:rPr lang="en-US" altLang="zh-TW" sz="1200" dirty="0"/>
                  <a:t>K</a:t>
                </a:r>
                <a:r>
                  <a:rPr lang="en-US" altLang="zh-TW" sz="1200" baseline="-25000" dirty="0"/>
                  <a:t>2</a:t>
                </a:r>
                <a:r>
                  <a:rPr lang="zh-TW" altLang="zh-TW" sz="1200" dirty="0"/>
                  <a:t>與</a:t>
                </a:r>
                <a:r>
                  <a:rPr lang="en-US" altLang="zh-TW" sz="1200" dirty="0"/>
                  <a:t>K</a:t>
                </a:r>
                <a:r>
                  <a:rPr lang="en-US" altLang="zh-TW" sz="1200" baseline="-25000" dirty="0"/>
                  <a:t>1</a:t>
                </a:r>
                <a:r>
                  <a:rPr lang="en-US" altLang="zh-TW" sz="1200" dirty="0"/>
                  <a:t>(</a:t>
                </a:r>
                <a:r>
                  <a:rPr lang="zh-TW" altLang="zh-TW" sz="1200" dirty="0"/>
                  <a:t>其中</a:t>
                </a:r>
                <a:r>
                  <a:rPr lang="en-US" altLang="zh-TW" sz="1200" i="0">
                    <a:latin typeface="Cambria Math"/>
                  </a:rPr>
                  <a:t>K</a:t>
                </a:r>
                <a:r>
                  <a:rPr lang="zh-TW" altLang="zh-TW" sz="1200" i="0">
                    <a:latin typeface="Cambria Math"/>
                  </a:rPr>
                  <a:t>_</a:t>
                </a:r>
                <a:r>
                  <a:rPr lang="en-US" altLang="zh-TW" sz="1200" i="0">
                    <a:latin typeface="Cambria Math"/>
                  </a:rPr>
                  <a:t>1&lt;K</a:t>
                </a:r>
                <a:r>
                  <a:rPr lang="zh-TW" altLang="zh-TW" sz="1200" i="0">
                    <a:latin typeface="Cambria Math"/>
                  </a:rPr>
                  <a:t>_</a:t>
                </a:r>
                <a:r>
                  <a:rPr lang="en-US" altLang="zh-TW" sz="1200" i="0">
                    <a:latin typeface="Cambria Math"/>
                  </a:rPr>
                  <a:t>2</a:t>
                </a:r>
                <a:r>
                  <a:rPr lang="en-US" altLang="zh-TW" sz="1200" dirty="0"/>
                  <a:t>)</a:t>
                </a:r>
                <a:r>
                  <a:rPr lang="zh-TW" altLang="zh-TW" sz="1200" dirty="0"/>
                  <a:t>，創造一個無風險部位，並於到期日得到無風險報酬</a:t>
                </a:r>
                <a:r>
                  <a:rPr lang="en-US" altLang="zh-TW" sz="1200" i="0">
                    <a:latin typeface="Cambria Math"/>
                  </a:rPr>
                  <a:t>K</a:t>
                </a:r>
                <a:r>
                  <a:rPr lang="zh-TW" altLang="zh-TW" sz="1200" i="0">
                    <a:latin typeface="Cambria Math"/>
                  </a:rPr>
                  <a:t>_</a:t>
                </a:r>
                <a:r>
                  <a:rPr lang="en-US" altLang="zh-TW" sz="1200" i="0">
                    <a:latin typeface="Cambria Math"/>
                  </a:rPr>
                  <a:t>2−K</a:t>
                </a:r>
                <a:r>
                  <a:rPr lang="zh-TW" altLang="zh-TW" sz="1200" i="0">
                    <a:latin typeface="Cambria Math"/>
                  </a:rPr>
                  <a:t>_</a:t>
                </a:r>
                <a:r>
                  <a:rPr lang="en-US" altLang="zh-TW" sz="1200" i="0">
                    <a:latin typeface="Cambria Math"/>
                  </a:rPr>
                  <a:t>1</a:t>
                </a:r>
                <a:r>
                  <a:rPr lang="en-US" altLang="zh-TW" sz="1200" dirty="0"/>
                  <a:t>(</a:t>
                </a:r>
                <a:r>
                  <a:rPr lang="zh-TW" altLang="zh-TW" sz="1200" dirty="0"/>
                  <a:t>或</a:t>
                </a:r>
                <a:r>
                  <a:rPr lang="en-US" altLang="zh-TW" sz="1200" i="0">
                    <a:latin typeface="Cambria Math"/>
                  </a:rPr>
                  <a:t>K</a:t>
                </a:r>
                <a:r>
                  <a:rPr lang="zh-TW" altLang="zh-TW" sz="1200" i="0">
                    <a:latin typeface="Cambria Math"/>
                  </a:rPr>
                  <a:t>_</a:t>
                </a:r>
                <a:r>
                  <a:rPr lang="en-US" altLang="zh-TW" sz="1200" i="0">
                    <a:latin typeface="Cambria Math"/>
                  </a:rPr>
                  <a:t>1−K</a:t>
                </a:r>
                <a:r>
                  <a:rPr lang="zh-TW" altLang="zh-TW" sz="1200" i="0">
                    <a:latin typeface="Cambria Math"/>
                  </a:rPr>
                  <a:t>_</a:t>
                </a:r>
                <a:r>
                  <a:rPr lang="en-US" altLang="zh-TW" sz="1200" i="0">
                    <a:latin typeface="Cambria Math"/>
                  </a:rPr>
                  <a:t>2</a:t>
                </a:r>
                <a:r>
                  <a:rPr lang="en-US" altLang="zh-TW" sz="1200" dirty="0"/>
                  <a:t>)</a:t>
                </a:r>
                <a:endParaRPr lang="zh-TW" altLang="en-US" dirty="0"/>
              </a:p>
            </p:txBody>
          </p:sp>
        </mc:Fallback>
      </mc:AlternateContent>
      <p:sp>
        <p:nvSpPr>
          <p:cNvPr id="4" name="投影片編號版面配置區 3"/>
          <p:cNvSpPr>
            <a:spLocks noGrp="1"/>
          </p:cNvSpPr>
          <p:nvPr>
            <p:ph type="sldNum" sz="quarter" idx="10"/>
          </p:nvPr>
        </p:nvSpPr>
        <p:spPr/>
        <p:txBody>
          <a:bodyPr/>
          <a:lstStyle/>
          <a:p>
            <a:fld id="{E9F0D74D-BD67-4112-AA11-D3AF05CB991E}" type="slidenum">
              <a:rPr lang="zh-TW" altLang="en-US" smtClean="0"/>
              <a:pPr/>
              <a:t>10</a:t>
            </a:fld>
            <a:endParaRPr lang="zh-TW" altLang="en-US"/>
          </a:p>
        </p:txBody>
      </p:sp>
    </p:spTree>
    <p:extLst>
      <p:ext uri="{BB962C8B-B14F-4D97-AF65-F5344CB8AC3E}">
        <p14:creationId xmlns:p14="http://schemas.microsoft.com/office/powerpoint/2010/main" val="323861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備忘稿版面配置區 2"/>
              <p:cNvSpPr>
                <a:spLocks noGrp="1"/>
              </p:cNvSpPr>
              <p:nvPr>
                <p:ph type="body" idx="1"/>
              </p:nvPr>
            </p:nvSpPr>
            <p:spPr/>
            <p:txBody>
              <a:bodyPr/>
              <a:lstStyle/>
              <a:p>
                <a:r>
                  <a:rPr lang="zh-TW" altLang="en-US" dirty="0" smtClean="0"/>
                  <a:t>標的物價格低於</a:t>
                </a:r>
                <a:r>
                  <a:rPr lang="en-US" altLang="zh-TW" dirty="0" smtClean="0"/>
                  <a:t>K1</a:t>
                </a:r>
                <a:r>
                  <a:rPr lang="zh-TW" altLang="en-US" dirty="0" smtClean="0"/>
                  <a:t>或高於</a:t>
                </a:r>
                <a:r>
                  <a:rPr lang="en-US" altLang="zh-TW" dirty="0" smtClean="0"/>
                  <a:t>K3</a:t>
                </a:r>
                <a:r>
                  <a:rPr lang="zh-TW" altLang="en-US" dirty="0" smtClean="0"/>
                  <a:t>，該投資組合期末報酬為零，反之，該組合期末報酬為正。</a:t>
                </a:r>
                <a:endParaRPr lang="en-US" altLang="zh-TW" dirty="0" smtClean="0"/>
              </a:p>
              <a:p>
                <a:r>
                  <a:rPr lang="zh-TW" altLang="zh-TW" sz="1200" kern="1200" dirty="0" smtClean="0">
                    <a:solidFill>
                      <a:schemeClr val="tx1"/>
                    </a:solidFill>
                    <a:effectLst/>
                    <a:latin typeface="+mn-lt"/>
                    <a:ea typeface="+mn-ea"/>
                    <a:cs typeface="+mn-cs"/>
                  </a:rPr>
                  <a:t>若</a:t>
                </a:r>
                <a:r>
                  <a:rPr lang="en-US" altLang="zh-TW" sz="1200" kern="1200" dirty="0">
                    <a:solidFill>
                      <a:schemeClr val="tx1"/>
                    </a:solidFill>
                    <a:effectLst/>
                    <a:latin typeface="+mn-lt"/>
                    <a:ea typeface="+mn-ea"/>
                    <a:cs typeface="+mn-cs"/>
                  </a:rPr>
                  <a:t>(5A)</a:t>
                </a:r>
                <a:r>
                  <a:rPr lang="zh-TW" altLang="zh-TW" sz="1200" kern="1200" dirty="0">
                    <a:solidFill>
                      <a:schemeClr val="tx1"/>
                    </a:solidFill>
                    <a:effectLst/>
                    <a:latin typeface="+mn-lt"/>
                    <a:ea typeface="+mn-ea"/>
                    <a:cs typeface="+mn-cs"/>
                  </a:rPr>
                  <a:t>或</a:t>
                </a:r>
                <a:r>
                  <a:rPr lang="en-US" altLang="zh-TW" sz="1200" kern="1200" dirty="0">
                    <a:solidFill>
                      <a:schemeClr val="tx1"/>
                    </a:solidFill>
                    <a:effectLst/>
                    <a:latin typeface="+mn-lt"/>
                    <a:ea typeface="+mn-ea"/>
                    <a:cs typeface="+mn-cs"/>
                  </a:rPr>
                  <a:t>(5B)</a:t>
                </a:r>
                <a:r>
                  <a:rPr lang="zh-TW" altLang="zh-TW" sz="1200" kern="1200" dirty="0">
                    <a:solidFill>
                      <a:schemeClr val="tx1"/>
                    </a:solidFill>
                    <a:effectLst/>
                    <a:latin typeface="+mn-lt"/>
                    <a:ea typeface="+mn-ea"/>
                    <a:cs typeface="+mn-cs"/>
                  </a:rPr>
                  <a:t>不成立，表示履約價格為</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2</a:t>
                </a:r>
                <a:r>
                  <a:rPr lang="zh-TW" altLang="zh-TW" sz="1200" kern="1200" dirty="0">
                    <a:solidFill>
                      <a:schemeClr val="tx1"/>
                    </a:solidFill>
                    <a:effectLst/>
                    <a:latin typeface="+mn-lt"/>
                    <a:ea typeface="+mn-ea"/>
                    <a:cs typeface="+mn-cs"/>
                  </a:rPr>
                  <a:t>的買權或賣權被高估，若設</a:t>
                </a:r>
                <a14:m>
                  <m:oMath xmlns:m="http://schemas.openxmlformats.org/officeDocument/2006/math">
                    <m:r>
                      <m:rPr>
                        <m:sty m:val="p"/>
                      </m:rPr>
                      <a:rPr lang="en-US" altLang="zh-TW" sz="1200" kern="1200">
                        <a:solidFill>
                          <a:schemeClr val="tx1"/>
                        </a:solidFill>
                        <a:effectLst/>
                        <a:latin typeface="Cambria Math"/>
                        <a:ea typeface="+mn-ea"/>
                        <a:cs typeface="+mn-cs"/>
                      </a:rPr>
                      <m:t>w</m:t>
                    </m:r>
                    <m:r>
                      <a:rPr lang="en-US" altLang="zh-TW" sz="1200" kern="1200">
                        <a:solidFill>
                          <a:schemeClr val="tx1"/>
                        </a:solidFill>
                        <a:effectLst/>
                        <a:latin typeface="Cambria Math"/>
                        <a:ea typeface="+mn-ea"/>
                        <a:cs typeface="+mn-cs"/>
                      </a:rPr>
                      <m:t>=</m:t>
                    </m:r>
                    <m:box>
                      <m:boxPr>
                        <m:ctrlPr>
                          <a:rPr lang="zh-TW" altLang="zh-TW" sz="1200" i="1" kern="1200">
                            <a:solidFill>
                              <a:schemeClr val="tx1"/>
                            </a:solidFill>
                            <a:effectLst/>
                            <a:latin typeface="Cambria Math"/>
                            <a:ea typeface="+mn-ea"/>
                            <a:cs typeface="+mn-cs"/>
                          </a:rPr>
                        </m:ctrlPr>
                      </m:boxPr>
                      <m:e>
                        <m:argPr>
                          <m:argSz m:val="-1"/>
                        </m:argPr>
                        <m:f>
                          <m:fPr>
                            <m:ctrlPr>
                              <a:rPr lang="zh-TW" altLang="zh-TW" sz="1200" i="1" kern="1200">
                                <a:solidFill>
                                  <a:schemeClr val="tx1"/>
                                </a:solidFill>
                                <a:effectLst/>
                                <a:latin typeface="Cambria Math"/>
                                <a:ea typeface="+mn-ea"/>
                                <a:cs typeface="+mn-cs"/>
                              </a:rPr>
                            </m:ctrlPr>
                          </m:fPr>
                          <m:num>
                            <m:r>
                              <a:rPr lang="en-US" altLang="zh-TW" sz="1200" kern="1200">
                                <a:solidFill>
                                  <a:schemeClr val="tx1"/>
                                </a:solidFill>
                                <a:effectLst/>
                                <a:latin typeface="Cambria Math"/>
                                <a:ea typeface="+mn-ea"/>
                                <a:cs typeface="+mn-cs"/>
                              </a:rPr>
                              <m:t>1</m:t>
                            </m:r>
                          </m:num>
                          <m:den>
                            <m:r>
                              <a:rPr lang="en-US" altLang="zh-TW" sz="1200" kern="1200">
                                <a:solidFill>
                                  <a:schemeClr val="tx1"/>
                                </a:solidFill>
                                <a:effectLst/>
                                <a:latin typeface="Cambria Math"/>
                                <a:ea typeface="+mn-ea"/>
                                <a:cs typeface="+mn-cs"/>
                              </a:rPr>
                              <m:t>2</m:t>
                            </m:r>
                          </m:den>
                        </m:f>
                      </m:e>
                    </m:box>
                  </m:oMath>
                </a14:m>
                <a:r>
                  <a:rPr lang="zh-TW" altLang="zh-TW" sz="1200" kern="1200" dirty="0">
                    <a:solidFill>
                      <a:schemeClr val="tx1"/>
                    </a:solidFill>
                    <a:effectLst/>
                    <a:latin typeface="+mn-lt"/>
                    <a:ea typeface="+mn-ea"/>
                    <a:cs typeface="+mn-cs"/>
                  </a:rPr>
                  <a:t>，可賣出兩個</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2</a:t>
                </a:r>
                <a:r>
                  <a:rPr lang="zh-TW" altLang="zh-TW" sz="1200" kern="1200" dirty="0">
                    <a:solidFill>
                      <a:schemeClr val="tx1"/>
                    </a:solidFill>
                    <a:effectLst/>
                    <a:latin typeface="+mn-lt"/>
                    <a:ea typeface="+mn-ea"/>
                    <a:cs typeface="+mn-cs"/>
                  </a:rPr>
                  <a:t>的買權或賣權，並買入一個</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1</a:t>
                </a:r>
                <a:r>
                  <a:rPr lang="zh-TW" altLang="zh-TW" sz="1200" kern="1200" dirty="0">
                    <a:solidFill>
                      <a:schemeClr val="tx1"/>
                    </a:solidFill>
                    <a:effectLst/>
                    <a:latin typeface="+mn-lt"/>
                    <a:ea typeface="+mn-ea"/>
                    <a:cs typeface="+mn-cs"/>
                  </a:rPr>
                  <a:t>和</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3</a:t>
                </a:r>
                <a:r>
                  <a:rPr lang="zh-TW" altLang="zh-TW" sz="1200" kern="1200" dirty="0">
                    <a:solidFill>
                      <a:schemeClr val="tx1"/>
                    </a:solidFill>
                    <a:effectLst/>
                    <a:latin typeface="+mn-lt"/>
                    <a:ea typeface="+mn-ea"/>
                    <a:cs typeface="+mn-cs"/>
                  </a:rPr>
                  <a:t>的買權或賣權進行無風險套利，其到期日報酬恆大於等於零。</a:t>
                </a:r>
                <a:endParaRPr lang="zh-TW" altLang="en-US" dirty="0"/>
              </a:p>
            </p:txBody>
          </p:sp>
        </mc:Choice>
        <mc:Fallback xmlns="">
          <p:sp>
            <p:nvSpPr>
              <p:cNvPr id="3" name="備忘稿版面配置區 2"/>
              <p:cNvSpPr>
                <a:spLocks noGrp="1"/>
              </p:cNvSpPr>
              <p:nvPr>
                <p:ph type="body" idx="1"/>
              </p:nvPr>
            </p:nvSpPr>
            <p:spPr/>
            <p:txBody>
              <a:bodyPr/>
              <a:lstStyle/>
              <a:p>
                <a:r>
                  <a:rPr lang="zh-TW" altLang="en-US" dirty="0" smtClean="0"/>
                  <a:t>標的物價格低於</a:t>
                </a:r>
                <a:r>
                  <a:rPr lang="en-US" altLang="zh-TW" dirty="0" smtClean="0"/>
                  <a:t>K1</a:t>
                </a:r>
                <a:r>
                  <a:rPr lang="zh-TW" altLang="en-US" dirty="0" smtClean="0"/>
                  <a:t>或高於</a:t>
                </a:r>
                <a:r>
                  <a:rPr lang="en-US" altLang="zh-TW" dirty="0" smtClean="0"/>
                  <a:t>K3</a:t>
                </a:r>
                <a:r>
                  <a:rPr lang="zh-TW" altLang="en-US" dirty="0" smtClean="0"/>
                  <a:t>，該投資組合期末報酬為零，反之，該組合期末報酬為正。</a:t>
                </a:r>
                <a:endParaRPr lang="en-US" altLang="zh-TW" dirty="0" smtClean="0"/>
              </a:p>
              <a:p>
                <a:r>
                  <a:rPr lang="zh-TW" altLang="zh-TW" sz="1200" kern="1200" dirty="0" smtClean="0">
                    <a:solidFill>
                      <a:schemeClr val="tx1"/>
                    </a:solidFill>
                    <a:effectLst/>
                    <a:latin typeface="+mn-lt"/>
                    <a:ea typeface="+mn-ea"/>
                    <a:cs typeface="+mn-cs"/>
                  </a:rPr>
                  <a:t>若</a:t>
                </a:r>
                <a:r>
                  <a:rPr lang="en-US" altLang="zh-TW" sz="1200" kern="1200" dirty="0">
                    <a:solidFill>
                      <a:schemeClr val="tx1"/>
                    </a:solidFill>
                    <a:effectLst/>
                    <a:latin typeface="+mn-lt"/>
                    <a:ea typeface="+mn-ea"/>
                    <a:cs typeface="+mn-cs"/>
                  </a:rPr>
                  <a:t>(5A)</a:t>
                </a:r>
                <a:r>
                  <a:rPr lang="zh-TW" altLang="zh-TW" sz="1200" kern="1200" dirty="0">
                    <a:solidFill>
                      <a:schemeClr val="tx1"/>
                    </a:solidFill>
                    <a:effectLst/>
                    <a:latin typeface="+mn-lt"/>
                    <a:ea typeface="+mn-ea"/>
                    <a:cs typeface="+mn-cs"/>
                  </a:rPr>
                  <a:t>或</a:t>
                </a:r>
                <a:r>
                  <a:rPr lang="en-US" altLang="zh-TW" sz="1200" kern="1200" dirty="0">
                    <a:solidFill>
                      <a:schemeClr val="tx1"/>
                    </a:solidFill>
                    <a:effectLst/>
                    <a:latin typeface="+mn-lt"/>
                    <a:ea typeface="+mn-ea"/>
                    <a:cs typeface="+mn-cs"/>
                  </a:rPr>
                  <a:t>(5B)</a:t>
                </a:r>
                <a:r>
                  <a:rPr lang="zh-TW" altLang="zh-TW" sz="1200" kern="1200" dirty="0">
                    <a:solidFill>
                      <a:schemeClr val="tx1"/>
                    </a:solidFill>
                    <a:effectLst/>
                    <a:latin typeface="+mn-lt"/>
                    <a:ea typeface="+mn-ea"/>
                    <a:cs typeface="+mn-cs"/>
                  </a:rPr>
                  <a:t>不成立，表示履約價格為</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2</a:t>
                </a:r>
                <a:r>
                  <a:rPr lang="zh-TW" altLang="zh-TW" sz="1200" kern="1200" dirty="0">
                    <a:solidFill>
                      <a:schemeClr val="tx1"/>
                    </a:solidFill>
                    <a:effectLst/>
                    <a:latin typeface="+mn-lt"/>
                    <a:ea typeface="+mn-ea"/>
                    <a:cs typeface="+mn-cs"/>
                  </a:rPr>
                  <a:t>的買權或賣權被高估，若設</a:t>
                </a:r>
                <a:r>
                  <a:rPr lang="en-US" altLang="zh-TW" sz="1200" i="0" kern="1200">
                    <a:solidFill>
                      <a:schemeClr val="tx1"/>
                    </a:solidFill>
                    <a:effectLst/>
                    <a:latin typeface="+mn-lt"/>
                    <a:ea typeface="+mn-ea"/>
                    <a:cs typeface="+mn-cs"/>
                  </a:rPr>
                  <a:t>w=</a:t>
                </a:r>
                <a:r>
                  <a:rPr lang="zh-TW" altLang="zh-TW" sz="1200" i="0" kern="1200">
                    <a:solidFill>
                      <a:schemeClr val="tx1"/>
                    </a:solidFill>
                    <a:effectLst/>
                    <a:latin typeface="+mn-lt"/>
                    <a:ea typeface="+mn-ea"/>
                    <a:cs typeface="+mn-cs"/>
                  </a:rPr>
                  <a:t>□(64&amp;</a:t>
                </a:r>
                <a:r>
                  <a:rPr lang="en-US" altLang="zh-TW" sz="1200" i="0" kern="1200">
                    <a:solidFill>
                      <a:schemeClr val="tx1"/>
                    </a:solidFill>
                    <a:effectLst/>
                    <a:latin typeface="+mn-lt"/>
                    <a:ea typeface="+mn-ea"/>
                    <a:cs typeface="+mn-cs"/>
                  </a:rPr>
                  <a:t>1</a:t>
                </a:r>
                <a:r>
                  <a:rPr lang="zh-TW" altLang="zh-TW" sz="1200" i="0" kern="1200">
                    <a:solidFill>
                      <a:schemeClr val="tx1"/>
                    </a:solidFill>
                    <a:effectLst/>
                    <a:latin typeface="+mn-lt"/>
                    <a:ea typeface="+mn-ea"/>
                    <a:cs typeface="+mn-cs"/>
                  </a:rPr>
                  <a:t>/</a:t>
                </a:r>
                <a:r>
                  <a:rPr lang="en-US" altLang="zh-TW" sz="1200" i="0" kern="1200">
                    <a:solidFill>
                      <a:schemeClr val="tx1"/>
                    </a:solidFill>
                    <a:effectLst/>
                    <a:latin typeface="+mn-lt"/>
                    <a:ea typeface="+mn-ea"/>
                    <a:cs typeface="+mn-cs"/>
                  </a:rPr>
                  <a:t>2)</a:t>
                </a:r>
                <a:r>
                  <a:rPr lang="zh-TW" altLang="zh-TW" sz="1200" kern="1200" dirty="0">
                    <a:solidFill>
                      <a:schemeClr val="tx1"/>
                    </a:solidFill>
                    <a:effectLst/>
                    <a:latin typeface="+mn-lt"/>
                    <a:ea typeface="+mn-ea"/>
                    <a:cs typeface="+mn-cs"/>
                  </a:rPr>
                  <a:t>，可賣出兩個</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2</a:t>
                </a:r>
                <a:r>
                  <a:rPr lang="zh-TW" altLang="zh-TW" sz="1200" kern="1200" dirty="0">
                    <a:solidFill>
                      <a:schemeClr val="tx1"/>
                    </a:solidFill>
                    <a:effectLst/>
                    <a:latin typeface="+mn-lt"/>
                    <a:ea typeface="+mn-ea"/>
                    <a:cs typeface="+mn-cs"/>
                  </a:rPr>
                  <a:t>的買權或賣權，並買入一個</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1</a:t>
                </a:r>
                <a:r>
                  <a:rPr lang="zh-TW" altLang="zh-TW" sz="1200" kern="1200" dirty="0">
                    <a:solidFill>
                      <a:schemeClr val="tx1"/>
                    </a:solidFill>
                    <a:effectLst/>
                    <a:latin typeface="+mn-lt"/>
                    <a:ea typeface="+mn-ea"/>
                    <a:cs typeface="+mn-cs"/>
                  </a:rPr>
                  <a:t>和</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3</a:t>
                </a:r>
                <a:r>
                  <a:rPr lang="zh-TW" altLang="zh-TW" sz="1200" kern="1200" dirty="0">
                    <a:solidFill>
                      <a:schemeClr val="tx1"/>
                    </a:solidFill>
                    <a:effectLst/>
                    <a:latin typeface="+mn-lt"/>
                    <a:ea typeface="+mn-ea"/>
                    <a:cs typeface="+mn-cs"/>
                  </a:rPr>
                  <a:t>的買權或賣權進行無風險套利，其到期日報酬恆大於等於零。</a:t>
                </a:r>
                <a:endParaRPr lang="zh-TW" altLang="en-US" dirty="0"/>
              </a:p>
            </p:txBody>
          </p:sp>
        </mc:Fallback>
      </mc:AlternateContent>
      <p:sp>
        <p:nvSpPr>
          <p:cNvPr id="4" name="投影片編號版面配置區 3"/>
          <p:cNvSpPr>
            <a:spLocks noGrp="1"/>
          </p:cNvSpPr>
          <p:nvPr>
            <p:ph type="sldNum" sz="quarter" idx="10"/>
          </p:nvPr>
        </p:nvSpPr>
        <p:spPr/>
        <p:txBody>
          <a:bodyPr/>
          <a:lstStyle/>
          <a:p>
            <a:fld id="{E9F0D74D-BD67-4112-AA11-D3AF05CB991E}" type="slidenum">
              <a:rPr lang="zh-TW" altLang="en-US" smtClean="0"/>
              <a:pPr/>
              <a:t>12</a:t>
            </a:fld>
            <a:endParaRPr lang="zh-TW" altLang="en-US"/>
          </a:p>
        </p:txBody>
      </p:sp>
    </p:spTree>
    <p:extLst>
      <p:ext uri="{BB962C8B-B14F-4D97-AF65-F5344CB8AC3E}">
        <p14:creationId xmlns:p14="http://schemas.microsoft.com/office/powerpoint/2010/main" val="1924879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備忘稿版面配置區 2"/>
              <p:cNvSpPr>
                <a:spLocks noGrp="1"/>
              </p:cNvSpPr>
              <p:nvPr>
                <p:ph type="body" idx="1"/>
              </p:nvPr>
            </p:nvSpPr>
            <p:spPr/>
            <p:txBody>
              <a:bodyPr/>
              <a:lstStyle/>
              <a:p>
                <a:r>
                  <a:rPr lang="zh-TW" altLang="en-US" dirty="0" smtClean="0"/>
                  <a:t>標的物價格低於</a:t>
                </a:r>
                <a:r>
                  <a:rPr lang="en-US" altLang="zh-TW" dirty="0" smtClean="0"/>
                  <a:t>K1</a:t>
                </a:r>
                <a:r>
                  <a:rPr lang="zh-TW" altLang="en-US" dirty="0" smtClean="0"/>
                  <a:t>或高於</a:t>
                </a:r>
                <a:r>
                  <a:rPr lang="en-US" altLang="zh-TW" dirty="0" smtClean="0"/>
                  <a:t>K3</a:t>
                </a:r>
                <a:r>
                  <a:rPr lang="zh-TW" altLang="en-US" dirty="0" smtClean="0"/>
                  <a:t>，該投資組合期末報酬為零，反之，該組合期末報酬為正。</a:t>
                </a:r>
                <a:endParaRPr lang="en-US" altLang="zh-TW" dirty="0" smtClean="0"/>
              </a:p>
              <a:p>
                <a:r>
                  <a:rPr lang="zh-TW" altLang="zh-TW" sz="1200" kern="1200" dirty="0" smtClean="0">
                    <a:solidFill>
                      <a:schemeClr val="tx1"/>
                    </a:solidFill>
                    <a:effectLst/>
                    <a:latin typeface="+mn-lt"/>
                    <a:ea typeface="+mn-ea"/>
                    <a:cs typeface="+mn-cs"/>
                  </a:rPr>
                  <a:t>若</a:t>
                </a:r>
                <a:r>
                  <a:rPr lang="en-US" altLang="zh-TW" sz="1200" kern="1200" dirty="0">
                    <a:solidFill>
                      <a:schemeClr val="tx1"/>
                    </a:solidFill>
                    <a:effectLst/>
                    <a:latin typeface="+mn-lt"/>
                    <a:ea typeface="+mn-ea"/>
                    <a:cs typeface="+mn-cs"/>
                  </a:rPr>
                  <a:t>(5A)</a:t>
                </a:r>
                <a:r>
                  <a:rPr lang="zh-TW" altLang="zh-TW" sz="1200" kern="1200" dirty="0">
                    <a:solidFill>
                      <a:schemeClr val="tx1"/>
                    </a:solidFill>
                    <a:effectLst/>
                    <a:latin typeface="+mn-lt"/>
                    <a:ea typeface="+mn-ea"/>
                    <a:cs typeface="+mn-cs"/>
                  </a:rPr>
                  <a:t>或</a:t>
                </a:r>
                <a:r>
                  <a:rPr lang="en-US" altLang="zh-TW" sz="1200" kern="1200" dirty="0">
                    <a:solidFill>
                      <a:schemeClr val="tx1"/>
                    </a:solidFill>
                    <a:effectLst/>
                    <a:latin typeface="+mn-lt"/>
                    <a:ea typeface="+mn-ea"/>
                    <a:cs typeface="+mn-cs"/>
                  </a:rPr>
                  <a:t>(5B)</a:t>
                </a:r>
                <a:r>
                  <a:rPr lang="zh-TW" altLang="zh-TW" sz="1200" kern="1200" dirty="0">
                    <a:solidFill>
                      <a:schemeClr val="tx1"/>
                    </a:solidFill>
                    <a:effectLst/>
                    <a:latin typeface="+mn-lt"/>
                    <a:ea typeface="+mn-ea"/>
                    <a:cs typeface="+mn-cs"/>
                  </a:rPr>
                  <a:t>不成立，表示履約價格為</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2</a:t>
                </a:r>
                <a:r>
                  <a:rPr lang="zh-TW" altLang="zh-TW" sz="1200" kern="1200" dirty="0">
                    <a:solidFill>
                      <a:schemeClr val="tx1"/>
                    </a:solidFill>
                    <a:effectLst/>
                    <a:latin typeface="+mn-lt"/>
                    <a:ea typeface="+mn-ea"/>
                    <a:cs typeface="+mn-cs"/>
                  </a:rPr>
                  <a:t>的買權或賣權被高估，若設</a:t>
                </a:r>
                <a14:m>
                  <m:oMath xmlns:m="http://schemas.openxmlformats.org/officeDocument/2006/math">
                    <m:r>
                      <m:rPr>
                        <m:sty m:val="p"/>
                      </m:rPr>
                      <a:rPr lang="en-US" altLang="zh-TW" sz="1200" kern="1200">
                        <a:solidFill>
                          <a:schemeClr val="tx1"/>
                        </a:solidFill>
                        <a:effectLst/>
                        <a:latin typeface="Cambria Math"/>
                        <a:ea typeface="+mn-ea"/>
                        <a:cs typeface="+mn-cs"/>
                      </a:rPr>
                      <m:t>w</m:t>
                    </m:r>
                    <m:r>
                      <a:rPr lang="en-US" altLang="zh-TW" sz="1200" kern="1200">
                        <a:solidFill>
                          <a:schemeClr val="tx1"/>
                        </a:solidFill>
                        <a:effectLst/>
                        <a:latin typeface="Cambria Math"/>
                        <a:ea typeface="+mn-ea"/>
                        <a:cs typeface="+mn-cs"/>
                      </a:rPr>
                      <m:t>=</m:t>
                    </m:r>
                    <m:box>
                      <m:boxPr>
                        <m:ctrlPr>
                          <a:rPr lang="zh-TW" altLang="zh-TW" sz="1200" i="1" kern="1200">
                            <a:solidFill>
                              <a:schemeClr val="tx1"/>
                            </a:solidFill>
                            <a:effectLst/>
                            <a:latin typeface="Cambria Math"/>
                            <a:ea typeface="+mn-ea"/>
                            <a:cs typeface="+mn-cs"/>
                          </a:rPr>
                        </m:ctrlPr>
                      </m:boxPr>
                      <m:e>
                        <m:argPr>
                          <m:argSz m:val="-1"/>
                        </m:argPr>
                        <m:f>
                          <m:fPr>
                            <m:ctrlPr>
                              <a:rPr lang="zh-TW" altLang="zh-TW" sz="1200" i="1" kern="1200">
                                <a:solidFill>
                                  <a:schemeClr val="tx1"/>
                                </a:solidFill>
                                <a:effectLst/>
                                <a:latin typeface="Cambria Math"/>
                                <a:ea typeface="+mn-ea"/>
                                <a:cs typeface="+mn-cs"/>
                              </a:rPr>
                            </m:ctrlPr>
                          </m:fPr>
                          <m:num>
                            <m:r>
                              <a:rPr lang="en-US" altLang="zh-TW" sz="1200" kern="1200">
                                <a:solidFill>
                                  <a:schemeClr val="tx1"/>
                                </a:solidFill>
                                <a:effectLst/>
                                <a:latin typeface="Cambria Math"/>
                                <a:ea typeface="+mn-ea"/>
                                <a:cs typeface="+mn-cs"/>
                              </a:rPr>
                              <m:t>1</m:t>
                            </m:r>
                          </m:num>
                          <m:den>
                            <m:r>
                              <a:rPr lang="en-US" altLang="zh-TW" sz="1200" kern="1200">
                                <a:solidFill>
                                  <a:schemeClr val="tx1"/>
                                </a:solidFill>
                                <a:effectLst/>
                                <a:latin typeface="Cambria Math"/>
                                <a:ea typeface="+mn-ea"/>
                                <a:cs typeface="+mn-cs"/>
                              </a:rPr>
                              <m:t>2</m:t>
                            </m:r>
                          </m:den>
                        </m:f>
                      </m:e>
                    </m:box>
                  </m:oMath>
                </a14:m>
                <a:r>
                  <a:rPr lang="zh-TW" altLang="zh-TW" sz="1200" kern="1200" dirty="0">
                    <a:solidFill>
                      <a:schemeClr val="tx1"/>
                    </a:solidFill>
                    <a:effectLst/>
                    <a:latin typeface="+mn-lt"/>
                    <a:ea typeface="+mn-ea"/>
                    <a:cs typeface="+mn-cs"/>
                  </a:rPr>
                  <a:t>，可賣出兩個</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2</a:t>
                </a:r>
                <a:r>
                  <a:rPr lang="zh-TW" altLang="zh-TW" sz="1200" kern="1200" dirty="0">
                    <a:solidFill>
                      <a:schemeClr val="tx1"/>
                    </a:solidFill>
                    <a:effectLst/>
                    <a:latin typeface="+mn-lt"/>
                    <a:ea typeface="+mn-ea"/>
                    <a:cs typeface="+mn-cs"/>
                  </a:rPr>
                  <a:t>的買權或賣權，並買入一個</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1</a:t>
                </a:r>
                <a:r>
                  <a:rPr lang="zh-TW" altLang="zh-TW" sz="1200" kern="1200" dirty="0">
                    <a:solidFill>
                      <a:schemeClr val="tx1"/>
                    </a:solidFill>
                    <a:effectLst/>
                    <a:latin typeface="+mn-lt"/>
                    <a:ea typeface="+mn-ea"/>
                    <a:cs typeface="+mn-cs"/>
                  </a:rPr>
                  <a:t>和</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3</a:t>
                </a:r>
                <a:r>
                  <a:rPr lang="zh-TW" altLang="zh-TW" sz="1200" kern="1200" dirty="0">
                    <a:solidFill>
                      <a:schemeClr val="tx1"/>
                    </a:solidFill>
                    <a:effectLst/>
                    <a:latin typeface="+mn-lt"/>
                    <a:ea typeface="+mn-ea"/>
                    <a:cs typeface="+mn-cs"/>
                  </a:rPr>
                  <a:t>的買權或賣權進行無風險套利，其到期日報酬恆大於等於零。</a:t>
                </a:r>
                <a:endParaRPr lang="zh-TW" altLang="en-US" dirty="0"/>
              </a:p>
            </p:txBody>
          </p:sp>
        </mc:Choice>
        <mc:Fallback xmlns="">
          <p:sp>
            <p:nvSpPr>
              <p:cNvPr id="3" name="備忘稿版面配置區 2"/>
              <p:cNvSpPr>
                <a:spLocks noGrp="1"/>
              </p:cNvSpPr>
              <p:nvPr>
                <p:ph type="body" idx="1"/>
              </p:nvPr>
            </p:nvSpPr>
            <p:spPr/>
            <p:txBody>
              <a:bodyPr/>
              <a:lstStyle/>
              <a:p>
                <a:r>
                  <a:rPr lang="zh-TW" altLang="en-US" dirty="0" smtClean="0"/>
                  <a:t>標的物價格低於</a:t>
                </a:r>
                <a:r>
                  <a:rPr lang="en-US" altLang="zh-TW" dirty="0" smtClean="0"/>
                  <a:t>K1</a:t>
                </a:r>
                <a:r>
                  <a:rPr lang="zh-TW" altLang="en-US" dirty="0" smtClean="0"/>
                  <a:t>或高於</a:t>
                </a:r>
                <a:r>
                  <a:rPr lang="en-US" altLang="zh-TW" dirty="0" smtClean="0"/>
                  <a:t>K3</a:t>
                </a:r>
                <a:r>
                  <a:rPr lang="zh-TW" altLang="en-US" dirty="0" smtClean="0"/>
                  <a:t>，該投資組合期末報酬為零，反之，該組合期末報酬為正。</a:t>
                </a:r>
                <a:endParaRPr lang="en-US" altLang="zh-TW" dirty="0" smtClean="0"/>
              </a:p>
              <a:p>
                <a:r>
                  <a:rPr lang="zh-TW" altLang="zh-TW" sz="1200" kern="1200" dirty="0" smtClean="0">
                    <a:solidFill>
                      <a:schemeClr val="tx1"/>
                    </a:solidFill>
                    <a:effectLst/>
                    <a:latin typeface="+mn-lt"/>
                    <a:ea typeface="+mn-ea"/>
                    <a:cs typeface="+mn-cs"/>
                  </a:rPr>
                  <a:t>若</a:t>
                </a:r>
                <a:r>
                  <a:rPr lang="en-US" altLang="zh-TW" sz="1200" kern="1200" dirty="0">
                    <a:solidFill>
                      <a:schemeClr val="tx1"/>
                    </a:solidFill>
                    <a:effectLst/>
                    <a:latin typeface="+mn-lt"/>
                    <a:ea typeface="+mn-ea"/>
                    <a:cs typeface="+mn-cs"/>
                  </a:rPr>
                  <a:t>(5A)</a:t>
                </a:r>
                <a:r>
                  <a:rPr lang="zh-TW" altLang="zh-TW" sz="1200" kern="1200" dirty="0">
                    <a:solidFill>
                      <a:schemeClr val="tx1"/>
                    </a:solidFill>
                    <a:effectLst/>
                    <a:latin typeface="+mn-lt"/>
                    <a:ea typeface="+mn-ea"/>
                    <a:cs typeface="+mn-cs"/>
                  </a:rPr>
                  <a:t>或</a:t>
                </a:r>
                <a:r>
                  <a:rPr lang="en-US" altLang="zh-TW" sz="1200" kern="1200" dirty="0">
                    <a:solidFill>
                      <a:schemeClr val="tx1"/>
                    </a:solidFill>
                    <a:effectLst/>
                    <a:latin typeface="+mn-lt"/>
                    <a:ea typeface="+mn-ea"/>
                    <a:cs typeface="+mn-cs"/>
                  </a:rPr>
                  <a:t>(5B)</a:t>
                </a:r>
                <a:r>
                  <a:rPr lang="zh-TW" altLang="zh-TW" sz="1200" kern="1200" dirty="0">
                    <a:solidFill>
                      <a:schemeClr val="tx1"/>
                    </a:solidFill>
                    <a:effectLst/>
                    <a:latin typeface="+mn-lt"/>
                    <a:ea typeface="+mn-ea"/>
                    <a:cs typeface="+mn-cs"/>
                  </a:rPr>
                  <a:t>不成立，表示履約價格為</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2</a:t>
                </a:r>
                <a:r>
                  <a:rPr lang="zh-TW" altLang="zh-TW" sz="1200" kern="1200" dirty="0">
                    <a:solidFill>
                      <a:schemeClr val="tx1"/>
                    </a:solidFill>
                    <a:effectLst/>
                    <a:latin typeface="+mn-lt"/>
                    <a:ea typeface="+mn-ea"/>
                    <a:cs typeface="+mn-cs"/>
                  </a:rPr>
                  <a:t>的買權或賣權被高估，若設</a:t>
                </a:r>
                <a:r>
                  <a:rPr lang="en-US" altLang="zh-TW" sz="1200" i="0" kern="1200">
                    <a:solidFill>
                      <a:schemeClr val="tx1"/>
                    </a:solidFill>
                    <a:effectLst/>
                    <a:latin typeface="+mn-lt"/>
                    <a:ea typeface="+mn-ea"/>
                    <a:cs typeface="+mn-cs"/>
                  </a:rPr>
                  <a:t>w=</a:t>
                </a:r>
                <a:r>
                  <a:rPr lang="zh-TW" altLang="zh-TW" sz="1200" i="0" kern="1200">
                    <a:solidFill>
                      <a:schemeClr val="tx1"/>
                    </a:solidFill>
                    <a:effectLst/>
                    <a:latin typeface="+mn-lt"/>
                    <a:ea typeface="+mn-ea"/>
                    <a:cs typeface="+mn-cs"/>
                  </a:rPr>
                  <a:t>□(64&amp;</a:t>
                </a:r>
                <a:r>
                  <a:rPr lang="en-US" altLang="zh-TW" sz="1200" i="0" kern="1200">
                    <a:solidFill>
                      <a:schemeClr val="tx1"/>
                    </a:solidFill>
                    <a:effectLst/>
                    <a:latin typeface="+mn-lt"/>
                    <a:ea typeface="+mn-ea"/>
                    <a:cs typeface="+mn-cs"/>
                  </a:rPr>
                  <a:t>1</a:t>
                </a:r>
                <a:r>
                  <a:rPr lang="zh-TW" altLang="zh-TW" sz="1200" i="0" kern="1200">
                    <a:solidFill>
                      <a:schemeClr val="tx1"/>
                    </a:solidFill>
                    <a:effectLst/>
                    <a:latin typeface="+mn-lt"/>
                    <a:ea typeface="+mn-ea"/>
                    <a:cs typeface="+mn-cs"/>
                  </a:rPr>
                  <a:t>/</a:t>
                </a:r>
                <a:r>
                  <a:rPr lang="en-US" altLang="zh-TW" sz="1200" i="0" kern="1200">
                    <a:solidFill>
                      <a:schemeClr val="tx1"/>
                    </a:solidFill>
                    <a:effectLst/>
                    <a:latin typeface="+mn-lt"/>
                    <a:ea typeface="+mn-ea"/>
                    <a:cs typeface="+mn-cs"/>
                  </a:rPr>
                  <a:t>2)</a:t>
                </a:r>
                <a:r>
                  <a:rPr lang="zh-TW" altLang="zh-TW" sz="1200" kern="1200" dirty="0">
                    <a:solidFill>
                      <a:schemeClr val="tx1"/>
                    </a:solidFill>
                    <a:effectLst/>
                    <a:latin typeface="+mn-lt"/>
                    <a:ea typeface="+mn-ea"/>
                    <a:cs typeface="+mn-cs"/>
                  </a:rPr>
                  <a:t>，可賣出兩個</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2</a:t>
                </a:r>
                <a:r>
                  <a:rPr lang="zh-TW" altLang="zh-TW" sz="1200" kern="1200" dirty="0">
                    <a:solidFill>
                      <a:schemeClr val="tx1"/>
                    </a:solidFill>
                    <a:effectLst/>
                    <a:latin typeface="+mn-lt"/>
                    <a:ea typeface="+mn-ea"/>
                    <a:cs typeface="+mn-cs"/>
                  </a:rPr>
                  <a:t>的買權或賣權，並買入一個</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1</a:t>
                </a:r>
                <a:r>
                  <a:rPr lang="zh-TW" altLang="zh-TW" sz="1200" kern="1200" dirty="0">
                    <a:solidFill>
                      <a:schemeClr val="tx1"/>
                    </a:solidFill>
                    <a:effectLst/>
                    <a:latin typeface="+mn-lt"/>
                    <a:ea typeface="+mn-ea"/>
                    <a:cs typeface="+mn-cs"/>
                  </a:rPr>
                  <a:t>和</a:t>
                </a:r>
                <a:r>
                  <a:rPr lang="en-US" altLang="zh-TW" sz="1200" kern="1200" dirty="0">
                    <a:solidFill>
                      <a:schemeClr val="tx1"/>
                    </a:solidFill>
                    <a:effectLst/>
                    <a:latin typeface="+mn-lt"/>
                    <a:ea typeface="+mn-ea"/>
                    <a:cs typeface="+mn-cs"/>
                  </a:rPr>
                  <a:t>K</a:t>
                </a:r>
                <a:r>
                  <a:rPr lang="en-US" altLang="zh-TW" sz="1200" kern="1200" baseline="-25000" dirty="0">
                    <a:solidFill>
                      <a:schemeClr val="tx1"/>
                    </a:solidFill>
                    <a:effectLst/>
                    <a:latin typeface="+mn-lt"/>
                    <a:ea typeface="+mn-ea"/>
                    <a:cs typeface="+mn-cs"/>
                  </a:rPr>
                  <a:t>3</a:t>
                </a:r>
                <a:r>
                  <a:rPr lang="zh-TW" altLang="zh-TW" sz="1200" kern="1200">
                    <a:solidFill>
                      <a:schemeClr val="tx1"/>
                    </a:solidFill>
                    <a:effectLst/>
                    <a:latin typeface="+mn-lt"/>
                    <a:ea typeface="+mn-ea"/>
                    <a:cs typeface="+mn-cs"/>
                  </a:rPr>
                  <a:t>的買權或賣權進行無風險套利，其到期日報酬恆大於等於零。</a:t>
                </a:r>
                <a:endParaRPr lang="zh-TW" altLang="en-US"/>
              </a:p>
            </p:txBody>
          </p:sp>
        </mc:Fallback>
      </mc:AlternateContent>
      <p:sp>
        <p:nvSpPr>
          <p:cNvPr id="4" name="投影片編號版面配置區 3"/>
          <p:cNvSpPr>
            <a:spLocks noGrp="1"/>
          </p:cNvSpPr>
          <p:nvPr>
            <p:ph type="sldNum" sz="quarter" idx="10"/>
          </p:nvPr>
        </p:nvSpPr>
        <p:spPr/>
        <p:txBody>
          <a:bodyPr/>
          <a:lstStyle/>
          <a:p>
            <a:fld id="{E9F0D74D-BD67-4112-AA11-D3AF05CB991E}" type="slidenum">
              <a:rPr lang="zh-TW" altLang="en-US" smtClean="0"/>
              <a:pPr/>
              <a:t>13</a:t>
            </a:fld>
            <a:endParaRPr lang="zh-TW" altLang="en-US"/>
          </a:p>
        </p:txBody>
      </p:sp>
    </p:spTree>
    <p:extLst>
      <p:ext uri="{BB962C8B-B14F-4D97-AF65-F5344CB8AC3E}">
        <p14:creationId xmlns:p14="http://schemas.microsoft.com/office/powerpoint/2010/main" val="1924879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賣權買權平價關係式最早是由</a:t>
            </a:r>
            <a:r>
              <a:rPr lang="en-US" altLang="zh-TW" dirty="0" smtClean="0"/>
              <a:t>Stoll(1969)</a:t>
            </a:r>
            <a:r>
              <a:rPr lang="zh-TW" altLang="en-US" dirty="0" smtClean="0"/>
              <a:t>所建立的，而</a:t>
            </a:r>
            <a:r>
              <a:rPr lang="en-US" altLang="zh-TW" dirty="0" smtClean="0"/>
              <a:t>Tucker(1991)</a:t>
            </a:r>
            <a:r>
              <a:rPr lang="zh-TW" altLang="en-US" dirty="0" smtClean="0"/>
              <a:t>證明了一般的賣權買權期貨平價關係，在買賣權的平價關係式中，用期貨取代現貨指數。如：標的物為大台指和小台指選擇權之投資組合，其</a:t>
            </a:r>
            <a:r>
              <a:rPr lang="en-US" altLang="zh-TW" dirty="0" smtClean="0"/>
              <a:t>θ= 4</a:t>
            </a:r>
            <a:r>
              <a:rPr lang="zh-TW" altLang="en-US" dirty="0" smtClean="0"/>
              <a:t>，因為大台指一點為</a:t>
            </a:r>
            <a:r>
              <a:rPr lang="en-US" altLang="zh-TW" dirty="0" smtClean="0"/>
              <a:t>200</a:t>
            </a:r>
            <a:r>
              <a:rPr lang="zh-TW" altLang="en-US" dirty="0" smtClean="0"/>
              <a:t>元；小台指一點為</a:t>
            </a:r>
            <a:r>
              <a:rPr lang="en-US" altLang="zh-TW" dirty="0" smtClean="0"/>
              <a:t>50</a:t>
            </a:r>
            <a:r>
              <a:rPr lang="zh-TW" altLang="en-US" dirty="0" smtClean="0"/>
              <a:t>元。</a:t>
            </a:r>
          </a:p>
          <a:p>
            <a:endParaRPr lang="zh-TW" altLang="en-US" dirty="0"/>
          </a:p>
        </p:txBody>
      </p:sp>
      <p:sp>
        <p:nvSpPr>
          <p:cNvPr id="4" name="投影片編號版面配置區 3"/>
          <p:cNvSpPr>
            <a:spLocks noGrp="1"/>
          </p:cNvSpPr>
          <p:nvPr>
            <p:ph type="sldNum" sz="quarter" idx="10"/>
          </p:nvPr>
        </p:nvSpPr>
        <p:spPr/>
        <p:txBody>
          <a:bodyPr/>
          <a:lstStyle/>
          <a:p>
            <a:fld id="{E9F0D74D-BD67-4112-AA11-D3AF05CB991E}" type="slidenum">
              <a:rPr lang="zh-TW" altLang="en-US" smtClean="0"/>
              <a:pPr/>
              <a:t>14</a:t>
            </a:fld>
            <a:endParaRPr lang="zh-TW" altLang="en-US"/>
          </a:p>
        </p:txBody>
      </p:sp>
    </p:spTree>
    <p:extLst>
      <p:ext uri="{BB962C8B-B14F-4D97-AF65-F5344CB8AC3E}">
        <p14:creationId xmlns:p14="http://schemas.microsoft.com/office/powerpoint/2010/main" val="2124175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賣權買權平價關係式最早是由</a:t>
            </a:r>
            <a:r>
              <a:rPr lang="en-US" altLang="zh-TW" dirty="0" smtClean="0"/>
              <a:t>Stoll(1969)</a:t>
            </a:r>
            <a:r>
              <a:rPr lang="zh-TW" altLang="en-US" dirty="0" smtClean="0"/>
              <a:t>所建立的，而</a:t>
            </a:r>
            <a:r>
              <a:rPr lang="en-US" altLang="zh-TW" dirty="0" smtClean="0"/>
              <a:t>Tucker(1991)</a:t>
            </a:r>
            <a:r>
              <a:rPr lang="zh-TW" altLang="en-US" dirty="0" smtClean="0"/>
              <a:t>證明了一般的賣權買權期貨平價關係，在買賣權的平價關係式中，用期貨取代現貨指數。如：標的物為大台指和小台指選擇權之投資組合，其</a:t>
            </a:r>
            <a:r>
              <a:rPr lang="en-US" altLang="zh-TW" dirty="0" smtClean="0"/>
              <a:t>θ= 4</a:t>
            </a:r>
            <a:r>
              <a:rPr lang="zh-TW" altLang="en-US" dirty="0" smtClean="0"/>
              <a:t>，因為大台指一點為</a:t>
            </a:r>
            <a:r>
              <a:rPr lang="en-US" altLang="zh-TW" dirty="0" smtClean="0"/>
              <a:t>200</a:t>
            </a:r>
            <a:r>
              <a:rPr lang="zh-TW" altLang="en-US" dirty="0" smtClean="0"/>
              <a:t>元；小台指一點為</a:t>
            </a:r>
            <a:r>
              <a:rPr lang="en-US" altLang="zh-TW" dirty="0" smtClean="0"/>
              <a:t>50</a:t>
            </a:r>
            <a:r>
              <a:rPr lang="zh-TW" altLang="en-US" smtClean="0"/>
              <a:t>元。</a:t>
            </a:r>
          </a:p>
          <a:p>
            <a:endParaRPr lang="zh-TW" altLang="en-US"/>
          </a:p>
        </p:txBody>
      </p:sp>
      <p:sp>
        <p:nvSpPr>
          <p:cNvPr id="4" name="投影片編號版面配置區 3"/>
          <p:cNvSpPr>
            <a:spLocks noGrp="1"/>
          </p:cNvSpPr>
          <p:nvPr>
            <p:ph type="sldNum" sz="quarter" idx="10"/>
          </p:nvPr>
        </p:nvSpPr>
        <p:spPr/>
        <p:txBody>
          <a:bodyPr/>
          <a:lstStyle/>
          <a:p>
            <a:fld id="{E9F0D74D-BD67-4112-AA11-D3AF05CB991E}" type="slidenum">
              <a:rPr lang="zh-TW" altLang="en-US" smtClean="0"/>
              <a:pPr/>
              <a:t>15</a:t>
            </a:fld>
            <a:endParaRPr lang="zh-TW" altLang="en-US"/>
          </a:p>
        </p:txBody>
      </p:sp>
    </p:spTree>
    <p:extLst>
      <p:ext uri="{BB962C8B-B14F-4D97-AF65-F5344CB8AC3E}">
        <p14:creationId xmlns:p14="http://schemas.microsoft.com/office/powerpoint/2010/main" val="2124175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2013/4/11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2013/4/11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2013/4/11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2013/4/11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2013/4/11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2013/4/11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5BBEAD13-0566-4C6C-97E7-55F17F24B09F}" type="datetimeFigureOut">
              <a:rPr lang="zh-TW" altLang="en-US" smtClean="0"/>
              <a:pPr/>
              <a:t>2013/4/11</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5BBEAD13-0566-4C6C-97E7-55F17F24B09F}" type="datetimeFigureOut">
              <a:rPr lang="zh-TW" altLang="en-US" smtClean="0"/>
              <a:pPr/>
              <a:t>2013/4/11</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BBEAD13-0566-4C6C-97E7-55F17F24B09F}" type="datetimeFigureOut">
              <a:rPr lang="zh-TW" altLang="en-US" smtClean="0"/>
              <a:pPr/>
              <a:t>2013/4/11</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2013/4/11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2013/4/11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BEAD13-0566-4C6C-97E7-55F17F24B09F}" type="datetimeFigureOut">
              <a:rPr lang="zh-TW" altLang="en-US" smtClean="0"/>
              <a:pPr/>
              <a:t>2013/4/11</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A0BB7-265A-403C-9275-D587AB510EDC}"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zh-TW" altLang="en-US" dirty="0" smtClean="0"/>
              <a:t>進度報告</a:t>
            </a:r>
            <a:endParaRPr lang="zh-TW" altLang="en-US" dirty="0"/>
          </a:p>
        </p:txBody>
      </p:sp>
      <p:sp>
        <p:nvSpPr>
          <p:cNvPr id="3" name="副標題 2"/>
          <p:cNvSpPr>
            <a:spLocks noGrp="1"/>
          </p:cNvSpPr>
          <p:nvPr>
            <p:ph type="subTitle" idx="1"/>
          </p:nvPr>
        </p:nvSpPr>
        <p:spPr/>
        <p:txBody>
          <a:bodyPr/>
          <a:lstStyle/>
          <a:p>
            <a:r>
              <a:rPr lang="en-US" altLang="zh-TW" dirty="0" smtClean="0"/>
              <a:t>20130410</a:t>
            </a:r>
            <a:endParaRPr lang="zh-TW"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pPr lvl="1" algn="ctr" rtl="0">
              <a:spcBef>
                <a:spcPct val="0"/>
              </a:spcBef>
            </a:pPr>
            <a:r>
              <a:rPr lang="zh-TW" altLang="en-US" sz="4400" dirty="0" smtClean="0"/>
              <a:t>箱型</a:t>
            </a:r>
            <a:r>
              <a:rPr lang="zh-TW" altLang="en-US" sz="4800" dirty="0" smtClean="0"/>
              <a:t>價差</a:t>
            </a:r>
            <a:endParaRPr lang="zh-TW" altLang="en-US" sz="4800"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noAutofit/>
              </a:bodyPr>
              <a:lstStyle/>
              <a:p>
                <a:r>
                  <a:rPr lang="zh-TW" altLang="zh-TW" sz="2400" dirty="0"/>
                  <a:t>一個多頭</a:t>
                </a:r>
                <a:r>
                  <a:rPr lang="en-US" altLang="zh-TW" sz="2400" dirty="0"/>
                  <a:t>(</a:t>
                </a:r>
                <a:r>
                  <a:rPr lang="zh-TW" altLang="zh-TW" sz="2400" dirty="0"/>
                  <a:t>或空頭</a:t>
                </a:r>
                <a:r>
                  <a:rPr lang="en-US" altLang="zh-TW" sz="2400" dirty="0"/>
                  <a:t>)</a:t>
                </a:r>
                <a:r>
                  <a:rPr lang="zh-TW" altLang="zh-TW" sz="2400" dirty="0"/>
                  <a:t>箱型價差部位包含買進</a:t>
                </a:r>
                <a:r>
                  <a:rPr lang="en-US" altLang="zh-TW" sz="2400" dirty="0"/>
                  <a:t>(</a:t>
                </a:r>
                <a:r>
                  <a:rPr lang="zh-TW" altLang="zh-TW" sz="2400" dirty="0"/>
                  <a:t>或賣出</a:t>
                </a:r>
                <a:r>
                  <a:rPr lang="en-US" altLang="zh-TW" sz="2400" dirty="0"/>
                  <a:t>)</a:t>
                </a:r>
                <a:r>
                  <a:rPr lang="zh-TW" altLang="zh-TW" sz="2400" dirty="0"/>
                  <a:t>一個買權多頭價差以及賣出</a:t>
                </a:r>
                <a:r>
                  <a:rPr lang="en-US" altLang="zh-TW" sz="2400" dirty="0"/>
                  <a:t>(</a:t>
                </a:r>
                <a:r>
                  <a:rPr lang="zh-TW" altLang="zh-TW" sz="2400" dirty="0"/>
                  <a:t>或買進</a:t>
                </a:r>
                <a:r>
                  <a:rPr lang="en-US" altLang="zh-TW" sz="2400" dirty="0"/>
                  <a:t>)</a:t>
                </a:r>
                <a:r>
                  <a:rPr lang="zh-TW" altLang="zh-TW" sz="2400" dirty="0"/>
                  <a:t>一個賣權空頭價</a:t>
                </a:r>
                <a:r>
                  <a:rPr lang="zh-TW" altLang="zh-TW" sz="2400" dirty="0" smtClean="0"/>
                  <a:t>差，理</a:t>
                </a:r>
                <a:r>
                  <a:rPr lang="zh-TW" altLang="zh-TW" sz="2400" dirty="0"/>
                  <a:t>論上，如不考量交易手續費等費用</a:t>
                </a:r>
                <a:r>
                  <a:rPr lang="zh-TW" altLang="zh-TW" sz="2400" dirty="0" smtClean="0"/>
                  <a:t>，關係式</a:t>
                </a:r>
                <a:r>
                  <a:rPr lang="zh-TW" altLang="zh-TW" sz="2400" dirty="0"/>
                  <a:t>如下：</a:t>
                </a:r>
              </a:p>
              <a:p>
                <a:endParaRPr lang="en-US" altLang="zh-TW" sz="2400" dirty="0" smtClean="0"/>
              </a:p>
              <a:p>
                <a:endParaRPr lang="en-US" altLang="zh-TW" sz="2400" dirty="0" smtClean="0"/>
              </a:p>
              <a:p>
                <a:r>
                  <a:rPr lang="zh-TW" altLang="zh-TW" sz="2400" dirty="0" smtClean="0"/>
                  <a:t>若</a:t>
                </a:r>
                <a:r>
                  <a:rPr lang="zh-TW" altLang="zh-TW" sz="2400" dirty="0"/>
                  <a:t>考慮成本與</a:t>
                </a:r>
                <a:r>
                  <a:rPr lang="zh-TW" altLang="zh-TW" sz="2400" dirty="0" smtClean="0"/>
                  <a:t>費用</a:t>
                </a:r>
                <a:r>
                  <a:rPr lang="zh-TW" altLang="en-US" sz="2400" dirty="0" smtClean="0"/>
                  <a:t>、</a:t>
                </a:r>
                <a:r>
                  <a:rPr lang="zh-TW" altLang="zh-TW" sz="2400" dirty="0"/>
                  <a:t>借入利率</a:t>
                </a:r>
                <a:r>
                  <a:rPr lang="en-US" altLang="zh-TW" sz="2400" dirty="0"/>
                  <a:t>(</a:t>
                </a:r>
                <a:r>
                  <a:rPr lang="en-US" altLang="zh-TW" sz="2400" dirty="0" err="1"/>
                  <a:t>rB</a:t>
                </a:r>
                <a:r>
                  <a:rPr lang="en-US" altLang="zh-TW" sz="2400" dirty="0"/>
                  <a:t>)</a:t>
                </a:r>
                <a:r>
                  <a:rPr lang="zh-TW" altLang="zh-TW" sz="2400" dirty="0"/>
                  <a:t>與</a:t>
                </a:r>
                <a:r>
                  <a:rPr lang="zh-TW" altLang="en-US" sz="2400" dirty="0"/>
                  <a:t>借</a:t>
                </a:r>
                <a:r>
                  <a:rPr lang="zh-TW" altLang="zh-TW" sz="2400" dirty="0"/>
                  <a:t>出利率</a:t>
                </a:r>
                <a:r>
                  <a:rPr lang="en-US" altLang="zh-TW" sz="2400" dirty="0"/>
                  <a:t>(</a:t>
                </a:r>
                <a:r>
                  <a:rPr lang="en-US" altLang="zh-TW" sz="2400" dirty="0" err="1"/>
                  <a:t>rL</a:t>
                </a:r>
                <a:r>
                  <a:rPr lang="en-US" altLang="zh-TW" sz="2400" dirty="0"/>
                  <a:t>) </a:t>
                </a:r>
                <a:r>
                  <a:rPr lang="zh-TW" altLang="zh-TW" sz="2400" dirty="0" smtClean="0"/>
                  <a:t>，</a:t>
                </a:r>
                <a:r>
                  <a:rPr lang="zh-TW" altLang="zh-TW" sz="2400" dirty="0"/>
                  <a:t>買進箱型價差套利交易獲利</a:t>
                </a:r>
                <a:r>
                  <a:rPr lang="en-US" altLang="zh-TW" sz="2400" dirty="0"/>
                  <a:t>(π)</a:t>
                </a:r>
                <a:r>
                  <a:rPr lang="zh-TW" altLang="zh-TW" sz="2400" dirty="0"/>
                  <a:t>為</a:t>
                </a:r>
              </a:p>
              <a:p>
                <a14:m>
                  <m:oMath xmlns:m="http://schemas.openxmlformats.org/officeDocument/2006/math">
                    <m:r>
                      <m:rPr>
                        <m:sty m:val="p"/>
                      </m:rPr>
                      <a:rPr lang="en-US" altLang="zh-TW" sz="2000">
                        <a:latin typeface="Cambria Math"/>
                      </a:rPr>
                      <m:t>π</m:t>
                    </m:r>
                    <m:r>
                      <a:rPr lang="en-US" altLang="zh-TW" sz="2000">
                        <a:latin typeface="Cambria Math"/>
                      </a:rPr>
                      <m:t>=</m:t>
                    </m:r>
                    <m:d>
                      <m:dPr>
                        <m:ctrlPr>
                          <a:rPr lang="zh-TW" altLang="zh-TW" sz="2000" i="1">
                            <a:latin typeface="Cambria Math"/>
                          </a:rPr>
                        </m:ctrlPr>
                      </m:dPr>
                      <m:e>
                        <m:sSub>
                          <m:sSubPr>
                            <m:ctrlPr>
                              <a:rPr lang="zh-TW" altLang="zh-TW" sz="2000" i="1">
                                <a:latin typeface="Cambria Math"/>
                              </a:rPr>
                            </m:ctrlPr>
                          </m:sSubPr>
                          <m:e>
                            <m:r>
                              <m:rPr>
                                <m:sty m:val="p"/>
                              </m:rPr>
                              <a:rPr lang="en-US" altLang="zh-TW" sz="2000">
                                <a:latin typeface="Cambria Math"/>
                              </a:rPr>
                              <m:t>K</m:t>
                            </m:r>
                          </m:e>
                          <m:sub>
                            <m:r>
                              <a:rPr lang="en-US" altLang="zh-TW" sz="2000">
                                <a:latin typeface="Cambria Math"/>
                              </a:rPr>
                              <m:t>2</m:t>
                            </m:r>
                          </m:sub>
                        </m:sSub>
                        <m:r>
                          <a:rPr lang="en-US" altLang="zh-TW" sz="2000" i="1">
                            <a:latin typeface="Cambria Math"/>
                          </a:rPr>
                          <m:t>−</m:t>
                        </m:r>
                        <m:sSub>
                          <m:sSubPr>
                            <m:ctrlPr>
                              <a:rPr lang="zh-TW" altLang="zh-TW" sz="2000" i="1">
                                <a:latin typeface="Cambria Math"/>
                              </a:rPr>
                            </m:ctrlPr>
                          </m:sSubPr>
                          <m:e>
                            <m:r>
                              <m:rPr>
                                <m:sty m:val="p"/>
                              </m:rPr>
                              <a:rPr lang="en-US" altLang="zh-TW" sz="2000">
                                <a:latin typeface="Cambria Math"/>
                              </a:rPr>
                              <m:t>K</m:t>
                            </m:r>
                          </m:e>
                          <m:sub>
                            <m:r>
                              <a:rPr lang="en-US" altLang="zh-TW" sz="2000">
                                <a:latin typeface="Cambria Math"/>
                              </a:rPr>
                              <m:t>1</m:t>
                            </m:r>
                          </m:sub>
                        </m:sSub>
                      </m:e>
                    </m:d>
                    <m:sSup>
                      <m:sSupPr>
                        <m:ctrlPr>
                          <a:rPr lang="zh-TW" altLang="zh-TW" sz="2000" i="1">
                            <a:latin typeface="Cambria Math"/>
                          </a:rPr>
                        </m:ctrlPr>
                      </m:sSupPr>
                      <m:e>
                        <m:r>
                          <m:rPr>
                            <m:sty m:val="p"/>
                          </m:rPr>
                          <a:rPr lang="en-US" altLang="zh-TW" sz="2000">
                            <a:latin typeface="Cambria Math"/>
                          </a:rPr>
                          <m:t>e</m:t>
                        </m:r>
                      </m:e>
                      <m:sup>
                        <m:r>
                          <a:rPr lang="en-US" altLang="zh-TW" sz="2000" i="1">
                            <a:latin typeface="Cambria Math"/>
                          </a:rPr>
                          <m:t>−</m:t>
                        </m:r>
                        <m:r>
                          <m:rPr>
                            <m:sty m:val="p"/>
                          </m:rPr>
                          <a:rPr lang="en-US" altLang="zh-TW" sz="2000">
                            <a:latin typeface="Cambria Math"/>
                          </a:rPr>
                          <m:t>rB</m:t>
                        </m:r>
                        <m:d>
                          <m:dPr>
                            <m:ctrlPr>
                              <a:rPr lang="zh-TW" altLang="zh-TW" sz="2000" i="1">
                                <a:latin typeface="Cambria Math"/>
                              </a:rPr>
                            </m:ctrlPr>
                          </m:dPr>
                          <m:e>
                            <m:r>
                              <m:rPr>
                                <m:sty m:val="p"/>
                              </m:rPr>
                              <a:rPr lang="en-US" altLang="zh-TW" sz="2000">
                                <a:latin typeface="Cambria Math"/>
                              </a:rPr>
                              <m:t>T</m:t>
                            </m:r>
                            <m:r>
                              <a:rPr lang="en-US" altLang="zh-TW" sz="2000" i="1">
                                <a:latin typeface="Cambria Math"/>
                              </a:rPr>
                              <m:t>−</m:t>
                            </m:r>
                            <m:r>
                              <m:rPr>
                                <m:sty m:val="p"/>
                              </m:rPr>
                              <a:rPr lang="en-US" altLang="zh-TW" sz="2000">
                                <a:latin typeface="Cambria Math"/>
                              </a:rPr>
                              <m:t>t</m:t>
                            </m:r>
                          </m:e>
                        </m:d>
                      </m:sup>
                    </m:sSup>
                    <m:r>
                      <a:rPr lang="en-US" altLang="zh-TW" sz="2000" i="1">
                        <a:latin typeface="Cambria Math"/>
                      </a:rPr>
                      <m:t>−</m:t>
                    </m:r>
                    <m:d>
                      <m:dPr>
                        <m:ctrlPr>
                          <a:rPr lang="zh-TW" altLang="zh-TW" sz="2000" i="1">
                            <a:latin typeface="Cambria Math"/>
                          </a:rPr>
                        </m:ctrlPr>
                      </m:dPr>
                      <m:e>
                        <m:sSub>
                          <m:sSubPr>
                            <m:ctrlPr>
                              <a:rPr lang="zh-TW" altLang="zh-TW" sz="2000" i="1">
                                <a:latin typeface="Cambria Math"/>
                              </a:rPr>
                            </m:ctrlPr>
                          </m:sSubPr>
                          <m:e>
                            <m:r>
                              <m:rPr>
                                <m:sty m:val="p"/>
                              </m:rPr>
                              <a:rPr lang="en-US" altLang="zh-TW" sz="2000">
                                <a:latin typeface="Cambria Math"/>
                              </a:rPr>
                              <m:t>C</m:t>
                            </m:r>
                          </m:e>
                          <m:sub>
                            <m:r>
                              <a:rPr lang="en-US" altLang="zh-TW" sz="2000">
                                <a:latin typeface="Cambria Math"/>
                              </a:rPr>
                              <m:t>1</m:t>
                            </m:r>
                          </m:sub>
                        </m:sSub>
                        <m:r>
                          <a:rPr lang="en-US" altLang="zh-TW" sz="2000" i="1">
                            <a:latin typeface="Cambria Math"/>
                          </a:rPr>
                          <m:t>−</m:t>
                        </m:r>
                        <m:sSub>
                          <m:sSubPr>
                            <m:ctrlPr>
                              <a:rPr lang="zh-TW" altLang="zh-TW" sz="2000" i="1">
                                <a:latin typeface="Cambria Math"/>
                              </a:rPr>
                            </m:ctrlPr>
                          </m:sSubPr>
                          <m:e>
                            <m:r>
                              <m:rPr>
                                <m:sty m:val="p"/>
                              </m:rPr>
                              <a:rPr lang="en-US" altLang="zh-TW" sz="2000">
                                <a:latin typeface="Cambria Math"/>
                              </a:rPr>
                              <m:t>C</m:t>
                            </m:r>
                          </m:e>
                          <m:sub>
                            <m:r>
                              <a:rPr lang="en-US" altLang="zh-TW" sz="2000">
                                <a:latin typeface="Cambria Math"/>
                              </a:rPr>
                              <m:t>2</m:t>
                            </m:r>
                          </m:sub>
                        </m:sSub>
                        <m:r>
                          <a:rPr lang="en-US" altLang="zh-TW" sz="2000">
                            <a:latin typeface="Cambria Math"/>
                          </a:rPr>
                          <m:t>+</m:t>
                        </m:r>
                        <m:sSub>
                          <m:sSubPr>
                            <m:ctrlPr>
                              <a:rPr lang="zh-TW" altLang="zh-TW" sz="2000" i="1">
                                <a:latin typeface="Cambria Math"/>
                              </a:rPr>
                            </m:ctrlPr>
                          </m:sSubPr>
                          <m:e>
                            <m:r>
                              <m:rPr>
                                <m:sty m:val="p"/>
                              </m:rPr>
                              <a:rPr lang="en-US" altLang="zh-TW" sz="2000">
                                <a:latin typeface="Cambria Math"/>
                              </a:rPr>
                              <m:t>P</m:t>
                            </m:r>
                          </m:e>
                          <m:sub>
                            <m:r>
                              <a:rPr lang="en-US" altLang="zh-TW" sz="2000">
                                <a:latin typeface="Cambria Math"/>
                              </a:rPr>
                              <m:t>2</m:t>
                            </m:r>
                          </m:sub>
                        </m:sSub>
                        <m:r>
                          <a:rPr lang="en-US" altLang="zh-TW" sz="2000" i="1">
                            <a:latin typeface="Cambria Math"/>
                          </a:rPr>
                          <m:t>−</m:t>
                        </m:r>
                        <m:sSub>
                          <m:sSubPr>
                            <m:ctrlPr>
                              <a:rPr lang="zh-TW" altLang="zh-TW" sz="2000" i="1">
                                <a:latin typeface="Cambria Math"/>
                              </a:rPr>
                            </m:ctrlPr>
                          </m:sSubPr>
                          <m:e>
                            <m:r>
                              <m:rPr>
                                <m:sty m:val="p"/>
                              </m:rPr>
                              <a:rPr lang="en-US" altLang="zh-TW" sz="2000">
                                <a:latin typeface="Cambria Math"/>
                              </a:rPr>
                              <m:t>P</m:t>
                            </m:r>
                          </m:e>
                          <m:sub>
                            <m:r>
                              <a:rPr lang="en-US" altLang="zh-TW" sz="2000">
                                <a:latin typeface="Cambria Math"/>
                              </a:rPr>
                              <m:t>1</m:t>
                            </m:r>
                          </m:sub>
                        </m:sSub>
                      </m:e>
                    </m:d>
                    <m:r>
                      <a:rPr lang="en-US" altLang="zh-TW" sz="2000" i="1">
                        <a:latin typeface="Cambria Math"/>
                      </a:rPr>
                      <m:t>−</m:t>
                    </m:r>
                    <m:r>
                      <a:rPr lang="en-US" altLang="zh-TW" sz="2000">
                        <a:latin typeface="Cambria Math"/>
                      </a:rPr>
                      <m:t>2</m:t>
                    </m:r>
                    <m:sSub>
                      <m:sSubPr>
                        <m:ctrlPr>
                          <a:rPr lang="zh-TW" altLang="zh-TW" sz="2000" i="1">
                            <a:latin typeface="Cambria Math"/>
                          </a:rPr>
                        </m:ctrlPr>
                      </m:sSubPr>
                      <m:e>
                        <m:r>
                          <m:rPr>
                            <m:sty m:val="p"/>
                          </m:rPr>
                          <a:rPr lang="en-US" altLang="zh-TW" sz="2000">
                            <a:latin typeface="Cambria Math"/>
                          </a:rPr>
                          <m:t>H</m:t>
                        </m:r>
                      </m:e>
                      <m:sub>
                        <m:r>
                          <m:rPr>
                            <m:sty m:val="p"/>
                          </m:rPr>
                          <a:rPr lang="en-US" altLang="zh-TW" sz="2000">
                            <a:latin typeface="Cambria Math"/>
                          </a:rPr>
                          <m:t>c</m:t>
                        </m:r>
                      </m:sub>
                    </m:sSub>
                    <m:r>
                      <a:rPr lang="en-US" altLang="zh-TW" sz="2000" i="1">
                        <a:latin typeface="Cambria Math"/>
                      </a:rPr>
                      <m:t>−</m:t>
                    </m:r>
                    <m:r>
                      <a:rPr lang="en-US" altLang="zh-TW" sz="2000">
                        <a:latin typeface="Cambria Math"/>
                      </a:rPr>
                      <m:t>2</m:t>
                    </m:r>
                    <m:sSub>
                      <m:sSubPr>
                        <m:ctrlPr>
                          <a:rPr lang="zh-TW" altLang="zh-TW" sz="2000" i="1">
                            <a:latin typeface="Cambria Math"/>
                          </a:rPr>
                        </m:ctrlPr>
                      </m:sSubPr>
                      <m:e>
                        <m:r>
                          <m:rPr>
                            <m:sty m:val="p"/>
                          </m:rPr>
                          <a:rPr lang="en-US" altLang="zh-TW" sz="2000">
                            <a:latin typeface="Cambria Math"/>
                          </a:rPr>
                          <m:t>H</m:t>
                        </m:r>
                      </m:e>
                      <m:sub>
                        <m:r>
                          <m:rPr>
                            <m:sty m:val="p"/>
                          </m:rPr>
                          <a:rPr lang="en-US" altLang="zh-TW" sz="2000">
                            <a:latin typeface="Cambria Math"/>
                          </a:rPr>
                          <m:t>p</m:t>
                        </m:r>
                      </m:sub>
                    </m:sSub>
                    <m:r>
                      <a:rPr lang="en-US" altLang="zh-TW" sz="2000" i="1">
                        <a:latin typeface="Cambria Math"/>
                      </a:rPr>
                      <m:t>−</m:t>
                    </m:r>
                    <m:r>
                      <m:rPr>
                        <m:sty m:val="p"/>
                      </m:rPr>
                      <a:rPr lang="en-US" altLang="zh-TW" sz="2000">
                        <a:latin typeface="Cambria Math"/>
                      </a:rPr>
                      <m:t>m</m:t>
                    </m:r>
                  </m:oMath>
                </a14:m>
                <a:r>
                  <a:rPr lang="zh-TW" altLang="zh-TW" sz="2400" dirty="0"/>
                  <a:t>　 </a:t>
                </a:r>
                <a:r>
                  <a:rPr lang="en-US" altLang="zh-TW" sz="2400" dirty="0"/>
                  <a:t>(9A</a:t>
                </a:r>
                <a:r>
                  <a:rPr lang="en-US" altLang="zh-TW" sz="2400" dirty="0" smtClean="0"/>
                  <a:t>)</a:t>
                </a:r>
              </a:p>
              <a:p>
                <a:r>
                  <a:rPr lang="zh-TW" altLang="zh-TW" sz="2400" dirty="0"/>
                  <a:t>再者，放空箱型價差套利交易獲利</a:t>
                </a:r>
                <a:r>
                  <a:rPr lang="en-US" altLang="zh-TW" sz="2400" dirty="0"/>
                  <a:t>(π)</a:t>
                </a:r>
                <a:r>
                  <a:rPr lang="zh-TW" altLang="zh-TW" sz="2400" dirty="0"/>
                  <a:t>為</a:t>
                </a:r>
              </a:p>
              <a:p>
                <a14:m>
                  <m:oMath xmlns:m="http://schemas.openxmlformats.org/officeDocument/2006/math">
                    <m:r>
                      <m:rPr>
                        <m:sty m:val="p"/>
                      </m:rPr>
                      <a:rPr lang="en-US" altLang="zh-TW" sz="2000">
                        <a:latin typeface="Cambria Math"/>
                      </a:rPr>
                      <m:t>π</m:t>
                    </m:r>
                    <m:r>
                      <a:rPr lang="en-US" altLang="zh-TW" sz="2000">
                        <a:latin typeface="Cambria Math"/>
                      </a:rPr>
                      <m:t>=</m:t>
                    </m:r>
                    <m:sSub>
                      <m:sSubPr>
                        <m:ctrlPr>
                          <a:rPr lang="zh-TW" altLang="zh-TW" sz="2000" i="1">
                            <a:latin typeface="Cambria Math"/>
                          </a:rPr>
                        </m:ctrlPr>
                      </m:sSubPr>
                      <m:e>
                        <m:r>
                          <m:rPr>
                            <m:sty m:val="p"/>
                          </m:rPr>
                          <a:rPr lang="en-US" altLang="zh-TW" sz="2000">
                            <a:latin typeface="Cambria Math"/>
                          </a:rPr>
                          <m:t>C</m:t>
                        </m:r>
                      </m:e>
                      <m:sub>
                        <m:r>
                          <a:rPr lang="en-US" altLang="zh-TW" sz="2000">
                            <a:latin typeface="Cambria Math"/>
                          </a:rPr>
                          <m:t>1</m:t>
                        </m:r>
                      </m:sub>
                    </m:sSub>
                    <m:r>
                      <a:rPr lang="en-US" altLang="zh-TW" sz="2000" i="1">
                        <a:latin typeface="Cambria Math"/>
                      </a:rPr>
                      <m:t>−</m:t>
                    </m:r>
                    <m:sSub>
                      <m:sSubPr>
                        <m:ctrlPr>
                          <a:rPr lang="zh-TW" altLang="zh-TW" sz="2000" i="1">
                            <a:latin typeface="Cambria Math"/>
                          </a:rPr>
                        </m:ctrlPr>
                      </m:sSubPr>
                      <m:e>
                        <m:r>
                          <m:rPr>
                            <m:sty m:val="p"/>
                          </m:rPr>
                          <a:rPr lang="en-US" altLang="zh-TW" sz="2000">
                            <a:latin typeface="Cambria Math"/>
                          </a:rPr>
                          <m:t>C</m:t>
                        </m:r>
                      </m:e>
                      <m:sub>
                        <m:r>
                          <a:rPr lang="en-US" altLang="zh-TW" sz="2000">
                            <a:latin typeface="Cambria Math"/>
                          </a:rPr>
                          <m:t>2</m:t>
                        </m:r>
                      </m:sub>
                    </m:sSub>
                    <m:r>
                      <a:rPr lang="en-US" altLang="zh-TW" sz="2000">
                        <a:latin typeface="Cambria Math"/>
                      </a:rPr>
                      <m:t>+</m:t>
                    </m:r>
                    <m:sSub>
                      <m:sSubPr>
                        <m:ctrlPr>
                          <a:rPr lang="zh-TW" altLang="zh-TW" sz="2000" i="1">
                            <a:latin typeface="Cambria Math"/>
                          </a:rPr>
                        </m:ctrlPr>
                      </m:sSubPr>
                      <m:e>
                        <m:r>
                          <m:rPr>
                            <m:sty m:val="p"/>
                          </m:rPr>
                          <a:rPr lang="en-US" altLang="zh-TW" sz="2000">
                            <a:latin typeface="Cambria Math"/>
                          </a:rPr>
                          <m:t>P</m:t>
                        </m:r>
                      </m:e>
                      <m:sub>
                        <m:r>
                          <a:rPr lang="en-US" altLang="zh-TW" sz="2000">
                            <a:latin typeface="Cambria Math"/>
                          </a:rPr>
                          <m:t>2</m:t>
                        </m:r>
                      </m:sub>
                    </m:sSub>
                    <m:r>
                      <a:rPr lang="en-US" altLang="zh-TW" sz="2000" i="1">
                        <a:latin typeface="Cambria Math"/>
                      </a:rPr>
                      <m:t>−</m:t>
                    </m:r>
                    <m:sSub>
                      <m:sSubPr>
                        <m:ctrlPr>
                          <a:rPr lang="zh-TW" altLang="zh-TW" sz="2000" i="1">
                            <a:latin typeface="Cambria Math"/>
                          </a:rPr>
                        </m:ctrlPr>
                      </m:sSubPr>
                      <m:e>
                        <m:r>
                          <m:rPr>
                            <m:sty m:val="p"/>
                          </m:rPr>
                          <a:rPr lang="en-US" altLang="zh-TW" sz="2000">
                            <a:latin typeface="Cambria Math"/>
                          </a:rPr>
                          <m:t>P</m:t>
                        </m:r>
                      </m:e>
                      <m:sub>
                        <m:r>
                          <a:rPr lang="en-US" altLang="zh-TW" sz="2000">
                            <a:latin typeface="Cambria Math"/>
                          </a:rPr>
                          <m:t>1</m:t>
                        </m:r>
                      </m:sub>
                    </m:sSub>
                    <m:r>
                      <a:rPr lang="en-US" altLang="zh-TW" sz="2000" i="1">
                        <a:latin typeface="Cambria Math"/>
                      </a:rPr>
                      <m:t>−</m:t>
                    </m:r>
                    <m:d>
                      <m:dPr>
                        <m:ctrlPr>
                          <a:rPr lang="zh-TW" altLang="zh-TW" sz="2000" i="1">
                            <a:latin typeface="Cambria Math"/>
                          </a:rPr>
                        </m:ctrlPr>
                      </m:dPr>
                      <m:e>
                        <m:sSub>
                          <m:sSubPr>
                            <m:ctrlPr>
                              <a:rPr lang="zh-TW" altLang="zh-TW" sz="2000" i="1">
                                <a:latin typeface="Cambria Math"/>
                              </a:rPr>
                            </m:ctrlPr>
                          </m:sSubPr>
                          <m:e>
                            <m:r>
                              <m:rPr>
                                <m:sty m:val="p"/>
                              </m:rPr>
                              <a:rPr lang="en-US" altLang="zh-TW" sz="2000">
                                <a:latin typeface="Cambria Math"/>
                              </a:rPr>
                              <m:t>K</m:t>
                            </m:r>
                          </m:e>
                          <m:sub>
                            <m:r>
                              <a:rPr lang="en-US" altLang="zh-TW" sz="2000">
                                <a:latin typeface="Cambria Math"/>
                              </a:rPr>
                              <m:t>2</m:t>
                            </m:r>
                          </m:sub>
                        </m:sSub>
                        <m:r>
                          <a:rPr lang="en-US" altLang="zh-TW" sz="2000" i="1">
                            <a:latin typeface="Cambria Math"/>
                          </a:rPr>
                          <m:t>−</m:t>
                        </m:r>
                        <m:sSub>
                          <m:sSubPr>
                            <m:ctrlPr>
                              <a:rPr lang="zh-TW" altLang="zh-TW" sz="2000" i="1">
                                <a:latin typeface="Cambria Math"/>
                              </a:rPr>
                            </m:ctrlPr>
                          </m:sSubPr>
                          <m:e>
                            <m:r>
                              <m:rPr>
                                <m:sty m:val="p"/>
                              </m:rPr>
                              <a:rPr lang="en-US" altLang="zh-TW" sz="2000">
                                <a:latin typeface="Cambria Math"/>
                              </a:rPr>
                              <m:t>K</m:t>
                            </m:r>
                          </m:e>
                          <m:sub>
                            <m:r>
                              <a:rPr lang="en-US" altLang="zh-TW" sz="2000">
                                <a:latin typeface="Cambria Math"/>
                              </a:rPr>
                              <m:t>1</m:t>
                            </m:r>
                          </m:sub>
                        </m:sSub>
                      </m:e>
                    </m:d>
                    <m:sSup>
                      <m:sSupPr>
                        <m:ctrlPr>
                          <a:rPr lang="zh-TW" altLang="zh-TW" sz="2000" i="1">
                            <a:latin typeface="Cambria Math"/>
                          </a:rPr>
                        </m:ctrlPr>
                      </m:sSupPr>
                      <m:e>
                        <m:r>
                          <m:rPr>
                            <m:sty m:val="p"/>
                          </m:rPr>
                          <a:rPr lang="en-US" altLang="zh-TW" sz="2000">
                            <a:latin typeface="Cambria Math"/>
                          </a:rPr>
                          <m:t>e</m:t>
                        </m:r>
                      </m:e>
                      <m:sup>
                        <m:r>
                          <a:rPr lang="en-US" altLang="zh-TW" sz="2000" i="1">
                            <a:latin typeface="Cambria Math"/>
                          </a:rPr>
                          <m:t>−</m:t>
                        </m:r>
                        <m:r>
                          <m:rPr>
                            <m:sty m:val="p"/>
                          </m:rPr>
                          <a:rPr lang="en-US" altLang="zh-TW" sz="2000">
                            <a:latin typeface="Cambria Math"/>
                          </a:rPr>
                          <m:t>rL</m:t>
                        </m:r>
                        <m:d>
                          <m:dPr>
                            <m:ctrlPr>
                              <a:rPr lang="zh-TW" altLang="zh-TW" sz="2000" i="1">
                                <a:latin typeface="Cambria Math"/>
                              </a:rPr>
                            </m:ctrlPr>
                          </m:dPr>
                          <m:e>
                            <m:r>
                              <m:rPr>
                                <m:sty m:val="p"/>
                              </m:rPr>
                              <a:rPr lang="en-US" altLang="zh-TW" sz="2000">
                                <a:latin typeface="Cambria Math"/>
                              </a:rPr>
                              <m:t>T</m:t>
                            </m:r>
                            <m:r>
                              <a:rPr lang="en-US" altLang="zh-TW" sz="2000" i="1">
                                <a:latin typeface="Cambria Math"/>
                              </a:rPr>
                              <m:t>−</m:t>
                            </m:r>
                            <m:r>
                              <m:rPr>
                                <m:sty m:val="p"/>
                              </m:rPr>
                              <a:rPr lang="en-US" altLang="zh-TW" sz="2000">
                                <a:latin typeface="Cambria Math"/>
                              </a:rPr>
                              <m:t>t</m:t>
                            </m:r>
                          </m:e>
                        </m:d>
                      </m:sup>
                    </m:sSup>
                    <m:r>
                      <a:rPr lang="en-US" altLang="zh-TW" sz="2000" i="1">
                        <a:latin typeface="Cambria Math"/>
                      </a:rPr>
                      <m:t>−</m:t>
                    </m:r>
                    <m:r>
                      <a:rPr lang="en-US" altLang="zh-TW" sz="2000">
                        <a:latin typeface="Cambria Math"/>
                      </a:rPr>
                      <m:t>2</m:t>
                    </m:r>
                    <m:sSub>
                      <m:sSubPr>
                        <m:ctrlPr>
                          <a:rPr lang="zh-TW" altLang="zh-TW" sz="2000" i="1">
                            <a:latin typeface="Cambria Math"/>
                          </a:rPr>
                        </m:ctrlPr>
                      </m:sSubPr>
                      <m:e>
                        <m:r>
                          <m:rPr>
                            <m:sty m:val="p"/>
                          </m:rPr>
                          <a:rPr lang="en-US" altLang="zh-TW" sz="2000">
                            <a:latin typeface="Cambria Math"/>
                          </a:rPr>
                          <m:t>H</m:t>
                        </m:r>
                      </m:e>
                      <m:sub>
                        <m:r>
                          <m:rPr>
                            <m:sty m:val="p"/>
                          </m:rPr>
                          <a:rPr lang="en-US" altLang="zh-TW" sz="2000">
                            <a:latin typeface="Cambria Math"/>
                          </a:rPr>
                          <m:t>c</m:t>
                        </m:r>
                      </m:sub>
                    </m:sSub>
                    <m:r>
                      <a:rPr lang="en-US" altLang="zh-TW" sz="2000" i="1">
                        <a:latin typeface="Cambria Math"/>
                      </a:rPr>
                      <m:t>−</m:t>
                    </m:r>
                    <m:r>
                      <a:rPr lang="en-US" altLang="zh-TW" sz="2000">
                        <a:latin typeface="Cambria Math"/>
                      </a:rPr>
                      <m:t>2</m:t>
                    </m:r>
                    <m:sSub>
                      <m:sSubPr>
                        <m:ctrlPr>
                          <a:rPr lang="zh-TW" altLang="zh-TW" sz="2000" i="1">
                            <a:latin typeface="Cambria Math"/>
                          </a:rPr>
                        </m:ctrlPr>
                      </m:sSubPr>
                      <m:e>
                        <m:r>
                          <m:rPr>
                            <m:sty m:val="p"/>
                          </m:rPr>
                          <a:rPr lang="en-US" altLang="zh-TW" sz="2000">
                            <a:latin typeface="Cambria Math"/>
                          </a:rPr>
                          <m:t>H</m:t>
                        </m:r>
                      </m:e>
                      <m:sub>
                        <m:r>
                          <m:rPr>
                            <m:sty m:val="p"/>
                          </m:rPr>
                          <a:rPr lang="en-US" altLang="zh-TW" sz="2000">
                            <a:latin typeface="Cambria Math"/>
                          </a:rPr>
                          <m:t>p</m:t>
                        </m:r>
                      </m:sub>
                    </m:sSub>
                    <m:r>
                      <a:rPr lang="en-US" altLang="zh-TW" sz="2000" i="1">
                        <a:latin typeface="Cambria Math"/>
                      </a:rPr>
                      <m:t>−</m:t>
                    </m:r>
                    <m:r>
                      <m:rPr>
                        <m:sty m:val="p"/>
                      </m:rPr>
                      <a:rPr lang="en-US" altLang="zh-TW" sz="2000">
                        <a:latin typeface="Cambria Math"/>
                      </a:rPr>
                      <m:t>m</m:t>
                    </m:r>
                  </m:oMath>
                </a14:m>
                <a:r>
                  <a:rPr lang="en-US" altLang="zh-TW" sz="2400" dirty="0"/>
                  <a:t>    (9B)</a:t>
                </a:r>
                <a:endParaRPr lang="zh-TW" altLang="zh-TW" sz="2400" dirty="0"/>
              </a:p>
              <a:p>
                <a:endParaRPr lang="zh-TW" altLang="zh-TW" sz="2400"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rotWithShape="1">
                <a:blip r:embed="rId3" cstate="print"/>
                <a:stretch>
                  <a:fillRect l="-963" t="-1213" r="-815" b="-3504"/>
                </a:stretch>
              </a:blipFill>
            </p:spPr>
            <p:txBody>
              <a:bodyPr/>
              <a:lstStyle/>
              <a:p>
                <a:r>
                  <a:rPr lang="zh-TW" altLang="en-US">
                    <a:noFill/>
                  </a:rPr>
                  <a:t> </a:t>
                </a:r>
              </a:p>
            </p:txBody>
          </p:sp>
        </mc:Fallback>
      </mc:AlternateContent>
      <p:pic>
        <p:nvPicPr>
          <p:cNvPr id="4" name="圖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360" y="3003532"/>
            <a:ext cx="5964853" cy="517849"/>
          </a:xfrm>
          <a:prstGeom prst="rect">
            <a:avLst/>
          </a:prstGeom>
        </p:spPr>
      </p:pic>
      <p:sp>
        <p:nvSpPr>
          <p:cNvPr id="5" name="矩形 4"/>
          <p:cNvSpPr/>
          <p:nvPr/>
        </p:nvSpPr>
        <p:spPr>
          <a:xfrm>
            <a:off x="1387904" y="4536374"/>
            <a:ext cx="2103976" cy="38729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p:cNvSpPr/>
          <p:nvPr/>
        </p:nvSpPr>
        <p:spPr>
          <a:xfrm>
            <a:off x="3707904" y="4561917"/>
            <a:ext cx="4176464" cy="346649"/>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09800977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pPr lvl="1" algn="ctr" rtl="0">
              <a:spcBef>
                <a:spcPct val="0"/>
              </a:spcBef>
            </a:pPr>
            <a:r>
              <a:rPr lang="zh-TW" altLang="en-US" sz="4400" dirty="0" smtClean="0"/>
              <a:t>箱型</a:t>
            </a:r>
            <a:r>
              <a:rPr lang="zh-TW" altLang="en-US" sz="4800" dirty="0" smtClean="0"/>
              <a:t>價差</a:t>
            </a:r>
            <a:endParaRPr lang="zh-TW" altLang="en-US" sz="4800"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noAutofit/>
              </a:bodyPr>
              <a:lstStyle/>
              <a:p>
                <a:r>
                  <a:rPr lang="zh-TW" altLang="zh-TW" sz="2400" dirty="0" smtClean="0"/>
                  <a:t>而</a:t>
                </a:r>
                <a:r>
                  <a:rPr lang="zh-TW" altLang="zh-TW" sz="2400" dirty="0"/>
                  <a:t>形成套利投資組合後的任何時點</a:t>
                </a:r>
                <a:r>
                  <a:rPr lang="en-US" altLang="zh-TW" sz="2400" dirty="0"/>
                  <a:t>τ</a:t>
                </a:r>
                <a:r>
                  <a:rPr lang="zh-TW" altLang="zh-TW" sz="2400" dirty="0"/>
                  <a:t>，若提前平倉利益</a:t>
                </a:r>
                <a14:m>
                  <m:oMath xmlns:m="http://schemas.openxmlformats.org/officeDocument/2006/math">
                    <m:sSub>
                      <m:sSubPr>
                        <m:ctrlPr>
                          <a:rPr lang="zh-TW" altLang="zh-TW" sz="2400" i="1">
                            <a:latin typeface="Cambria Math"/>
                          </a:rPr>
                        </m:ctrlPr>
                      </m:sSubPr>
                      <m:e>
                        <m:r>
                          <m:rPr>
                            <m:sty m:val="p"/>
                          </m:rPr>
                          <a:rPr lang="en-US" altLang="zh-TW" sz="2400">
                            <a:latin typeface="Cambria Math"/>
                          </a:rPr>
                          <m:t>π</m:t>
                        </m:r>
                      </m:e>
                      <m:sub>
                        <m:r>
                          <m:rPr>
                            <m:sty m:val="p"/>
                          </m:rPr>
                          <a:rPr lang="en-US" altLang="zh-TW" sz="2400">
                            <a:latin typeface="Cambria Math"/>
                          </a:rPr>
                          <m:t>τ</m:t>
                        </m:r>
                      </m:sub>
                    </m:sSub>
                    <m:r>
                      <a:rPr lang="en-US" altLang="zh-TW" sz="2400">
                        <a:latin typeface="Cambria Math"/>
                      </a:rPr>
                      <m:t>&gt;</m:t>
                    </m:r>
                    <m:r>
                      <a:rPr lang="en-US" altLang="zh-TW" sz="2400" i="1">
                        <a:latin typeface="Cambria Math"/>
                      </a:rPr>
                      <m:t>0</m:t>
                    </m:r>
                  </m:oMath>
                </a14:m>
                <a:r>
                  <a:rPr lang="zh-TW" altLang="zh-TW" sz="2400" dirty="0"/>
                  <a:t>，則應提前平倉：</a:t>
                </a:r>
              </a:p>
              <a:p>
                <a:r>
                  <a:rPr lang="zh-TW" altLang="zh-TW" sz="2400" dirty="0"/>
                  <a:t>多頭箱型價差平倉的獲利為：</a:t>
                </a:r>
              </a:p>
              <a:p>
                <a14:m>
                  <m:oMath xmlns:m="http://schemas.openxmlformats.org/officeDocument/2006/math">
                    <m:sSub>
                      <m:sSubPr>
                        <m:ctrlPr>
                          <a:rPr lang="zh-TW" altLang="zh-TW" sz="2400" i="1">
                            <a:latin typeface="Cambria Math"/>
                          </a:rPr>
                        </m:ctrlPr>
                      </m:sSubPr>
                      <m:e>
                        <m:r>
                          <m:rPr>
                            <m:sty m:val="p"/>
                          </m:rPr>
                          <a:rPr lang="en-US" altLang="zh-TW" sz="2400">
                            <a:latin typeface="Cambria Math"/>
                          </a:rPr>
                          <m:t>π</m:t>
                        </m:r>
                      </m:e>
                      <m:sub>
                        <m:r>
                          <m:rPr>
                            <m:sty m:val="p"/>
                          </m:rPr>
                          <a:rPr lang="en-US" altLang="zh-TW" sz="2400">
                            <a:latin typeface="Cambria Math"/>
                          </a:rPr>
                          <m:t>τ</m:t>
                        </m:r>
                      </m:sub>
                    </m:sSub>
                    <m:r>
                      <a:rPr lang="en-US" altLang="zh-TW" sz="2400">
                        <a:latin typeface="Cambria Math"/>
                      </a:rPr>
                      <m:t>=</m:t>
                    </m:r>
                    <m:sSub>
                      <m:sSubPr>
                        <m:ctrlPr>
                          <a:rPr lang="zh-TW" altLang="zh-TW" sz="2400" i="1">
                            <a:latin typeface="Cambria Math"/>
                          </a:rPr>
                        </m:ctrlPr>
                      </m:sSubPr>
                      <m:e>
                        <m:r>
                          <m:rPr>
                            <m:sty m:val="p"/>
                          </m:rPr>
                          <a:rPr lang="en-US" altLang="zh-TW" sz="2400">
                            <a:latin typeface="Cambria Math"/>
                          </a:rPr>
                          <m:t>C</m:t>
                        </m:r>
                      </m:e>
                      <m:sub>
                        <m:r>
                          <a:rPr lang="en-US" altLang="zh-TW" sz="2400">
                            <a:latin typeface="Cambria Math"/>
                          </a:rPr>
                          <m:t>1,</m:t>
                        </m:r>
                        <m:r>
                          <m:rPr>
                            <m:sty m:val="p"/>
                          </m:rPr>
                          <a:rPr lang="en-US" altLang="zh-TW" sz="2400">
                            <a:latin typeface="Cambria Math"/>
                          </a:rPr>
                          <m:t>τ</m:t>
                        </m:r>
                      </m:sub>
                    </m:sSub>
                    <m:r>
                      <a:rPr lang="en-US" altLang="zh-TW" sz="2400" i="1">
                        <a:latin typeface="Cambria Math"/>
                      </a:rPr>
                      <m:t>−</m:t>
                    </m:r>
                    <m:sSub>
                      <m:sSubPr>
                        <m:ctrlPr>
                          <a:rPr lang="zh-TW" altLang="zh-TW" sz="2400" i="1">
                            <a:latin typeface="Cambria Math"/>
                          </a:rPr>
                        </m:ctrlPr>
                      </m:sSubPr>
                      <m:e>
                        <m:r>
                          <m:rPr>
                            <m:sty m:val="p"/>
                          </m:rPr>
                          <a:rPr lang="en-US" altLang="zh-TW" sz="2400">
                            <a:latin typeface="Cambria Math"/>
                          </a:rPr>
                          <m:t>C</m:t>
                        </m:r>
                      </m:e>
                      <m:sub>
                        <m:r>
                          <a:rPr lang="en-US" altLang="zh-TW" sz="2400">
                            <a:latin typeface="Cambria Math"/>
                          </a:rPr>
                          <m:t>2,</m:t>
                        </m:r>
                        <m:r>
                          <m:rPr>
                            <m:sty m:val="p"/>
                          </m:rPr>
                          <a:rPr lang="en-US" altLang="zh-TW" sz="2400">
                            <a:latin typeface="Cambria Math"/>
                          </a:rPr>
                          <m:t>τ</m:t>
                        </m:r>
                      </m:sub>
                    </m:sSub>
                    <m:r>
                      <a:rPr lang="en-US" altLang="zh-TW" sz="2400">
                        <a:latin typeface="Cambria Math"/>
                      </a:rPr>
                      <m:t>+</m:t>
                    </m:r>
                    <m:sSub>
                      <m:sSubPr>
                        <m:ctrlPr>
                          <a:rPr lang="zh-TW" altLang="zh-TW" sz="2400" i="1">
                            <a:latin typeface="Cambria Math"/>
                          </a:rPr>
                        </m:ctrlPr>
                      </m:sSubPr>
                      <m:e>
                        <m:r>
                          <m:rPr>
                            <m:sty m:val="p"/>
                          </m:rPr>
                          <a:rPr lang="en-US" altLang="zh-TW" sz="2400">
                            <a:latin typeface="Cambria Math"/>
                          </a:rPr>
                          <m:t>P</m:t>
                        </m:r>
                      </m:e>
                      <m:sub>
                        <m:r>
                          <a:rPr lang="en-US" altLang="zh-TW" sz="2400">
                            <a:latin typeface="Cambria Math"/>
                          </a:rPr>
                          <m:t>2,</m:t>
                        </m:r>
                        <m:r>
                          <m:rPr>
                            <m:sty m:val="p"/>
                          </m:rPr>
                          <a:rPr lang="en-US" altLang="zh-TW" sz="2400">
                            <a:latin typeface="Cambria Math"/>
                          </a:rPr>
                          <m:t>τ</m:t>
                        </m:r>
                      </m:sub>
                    </m:sSub>
                    <m:r>
                      <a:rPr lang="en-US" altLang="zh-TW" sz="2400" i="1">
                        <a:latin typeface="Cambria Math"/>
                      </a:rPr>
                      <m:t>−</m:t>
                    </m:r>
                    <m:sSub>
                      <m:sSubPr>
                        <m:ctrlPr>
                          <a:rPr lang="zh-TW" altLang="zh-TW" sz="2400" i="1">
                            <a:latin typeface="Cambria Math"/>
                          </a:rPr>
                        </m:ctrlPr>
                      </m:sSubPr>
                      <m:e>
                        <m:r>
                          <m:rPr>
                            <m:sty m:val="p"/>
                          </m:rPr>
                          <a:rPr lang="en-US" altLang="zh-TW" sz="2400">
                            <a:latin typeface="Cambria Math"/>
                          </a:rPr>
                          <m:t>P</m:t>
                        </m:r>
                      </m:e>
                      <m:sub>
                        <m:r>
                          <a:rPr lang="en-US" altLang="zh-TW" sz="2400">
                            <a:latin typeface="Cambria Math"/>
                          </a:rPr>
                          <m:t>1,</m:t>
                        </m:r>
                        <m:r>
                          <m:rPr>
                            <m:sty m:val="p"/>
                          </m:rPr>
                          <a:rPr lang="en-US" altLang="zh-TW" sz="2400">
                            <a:latin typeface="Cambria Math"/>
                          </a:rPr>
                          <m:t>τ</m:t>
                        </m:r>
                      </m:sub>
                    </m:sSub>
                    <m:r>
                      <a:rPr lang="en-US" altLang="zh-TW" sz="2400" i="1">
                        <a:latin typeface="Cambria Math"/>
                      </a:rPr>
                      <m:t>−</m:t>
                    </m:r>
                    <m:d>
                      <m:dPr>
                        <m:ctrlPr>
                          <a:rPr lang="zh-TW" altLang="zh-TW" sz="2400" i="1">
                            <a:latin typeface="Cambria Math"/>
                          </a:rPr>
                        </m:ctrlPr>
                      </m:dPr>
                      <m:e>
                        <m:sSub>
                          <m:sSubPr>
                            <m:ctrlPr>
                              <a:rPr lang="zh-TW" altLang="zh-TW" sz="2400" i="1">
                                <a:latin typeface="Cambria Math"/>
                              </a:rPr>
                            </m:ctrlPr>
                          </m:sSubPr>
                          <m:e>
                            <m:r>
                              <m:rPr>
                                <m:sty m:val="p"/>
                              </m:rPr>
                              <a:rPr lang="en-US" altLang="zh-TW" sz="2400">
                                <a:latin typeface="Cambria Math"/>
                              </a:rPr>
                              <m:t>K</m:t>
                            </m:r>
                          </m:e>
                          <m:sub>
                            <m:r>
                              <a:rPr lang="en-US" altLang="zh-TW" sz="2400">
                                <a:latin typeface="Cambria Math"/>
                              </a:rPr>
                              <m:t>2</m:t>
                            </m:r>
                          </m:sub>
                        </m:sSub>
                        <m:r>
                          <a:rPr lang="en-US" altLang="zh-TW" sz="2400" i="1">
                            <a:latin typeface="Cambria Math"/>
                          </a:rPr>
                          <m:t>−</m:t>
                        </m:r>
                        <m:sSub>
                          <m:sSubPr>
                            <m:ctrlPr>
                              <a:rPr lang="zh-TW" altLang="zh-TW" sz="2400" i="1">
                                <a:latin typeface="Cambria Math"/>
                              </a:rPr>
                            </m:ctrlPr>
                          </m:sSubPr>
                          <m:e>
                            <m:r>
                              <m:rPr>
                                <m:sty m:val="p"/>
                              </m:rPr>
                              <a:rPr lang="en-US" altLang="zh-TW" sz="2400">
                                <a:latin typeface="Cambria Math"/>
                              </a:rPr>
                              <m:t>K</m:t>
                            </m:r>
                          </m:e>
                          <m:sub>
                            <m:r>
                              <a:rPr lang="en-US" altLang="zh-TW" sz="2400">
                                <a:latin typeface="Cambria Math"/>
                              </a:rPr>
                              <m:t>1</m:t>
                            </m:r>
                          </m:sub>
                        </m:sSub>
                      </m:e>
                    </m:d>
                    <m:sSup>
                      <m:sSupPr>
                        <m:ctrlPr>
                          <a:rPr lang="zh-TW" altLang="zh-TW" sz="2400" i="1">
                            <a:latin typeface="Cambria Math"/>
                          </a:rPr>
                        </m:ctrlPr>
                      </m:sSupPr>
                      <m:e>
                        <m:r>
                          <m:rPr>
                            <m:sty m:val="p"/>
                          </m:rPr>
                          <a:rPr lang="en-US" altLang="zh-TW" sz="2400">
                            <a:latin typeface="Cambria Math"/>
                          </a:rPr>
                          <m:t>e</m:t>
                        </m:r>
                      </m:e>
                      <m:sup>
                        <m:r>
                          <a:rPr lang="en-US" altLang="zh-TW" sz="2400" i="1">
                            <a:latin typeface="Cambria Math"/>
                          </a:rPr>
                          <m:t>−</m:t>
                        </m:r>
                        <m:r>
                          <m:rPr>
                            <m:sty m:val="p"/>
                          </m:rPr>
                          <a:rPr lang="en-US" altLang="zh-TW" sz="2400">
                            <a:latin typeface="Cambria Math"/>
                          </a:rPr>
                          <m:t>rB</m:t>
                        </m:r>
                        <m:d>
                          <m:dPr>
                            <m:ctrlPr>
                              <a:rPr lang="zh-TW" altLang="zh-TW" sz="2400" i="1">
                                <a:latin typeface="Cambria Math"/>
                              </a:rPr>
                            </m:ctrlPr>
                          </m:dPr>
                          <m:e>
                            <m:r>
                              <m:rPr>
                                <m:sty m:val="p"/>
                              </m:rPr>
                              <a:rPr lang="en-US" altLang="zh-TW" sz="2400">
                                <a:latin typeface="Cambria Math"/>
                              </a:rPr>
                              <m:t>T</m:t>
                            </m:r>
                            <m:r>
                              <a:rPr lang="en-US" altLang="zh-TW" sz="2400" i="1">
                                <a:latin typeface="Cambria Math"/>
                              </a:rPr>
                              <m:t>−</m:t>
                            </m:r>
                            <m:r>
                              <m:rPr>
                                <m:sty m:val="p"/>
                              </m:rPr>
                              <a:rPr lang="en-US" altLang="zh-TW" sz="2400">
                                <a:latin typeface="Cambria Math"/>
                              </a:rPr>
                              <m:t>τ</m:t>
                            </m:r>
                          </m:e>
                        </m:d>
                      </m:sup>
                    </m:sSup>
                    <m:r>
                      <a:rPr lang="en-US" altLang="zh-TW" sz="2400" i="1">
                        <a:latin typeface="Cambria Math"/>
                      </a:rPr>
                      <m:t>−</m:t>
                    </m:r>
                    <m:r>
                      <a:rPr lang="en-US" altLang="zh-TW" sz="2400">
                        <a:latin typeface="Cambria Math"/>
                      </a:rPr>
                      <m:t>2</m:t>
                    </m:r>
                    <m:sSub>
                      <m:sSubPr>
                        <m:ctrlPr>
                          <a:rPr lang="zh-TW" altLang="zh-TW" sz="2400" i="1">
                            <a:latin typeface="Cambria Math"/>
                          </a:rPr>
                        </m:ctrlPr>
                      </m:sSubPr>
                      <m:e>
                        <m:r>
                          <m:rPr>
                            <m:sty m:val="p"/>
                          </m:rPr>
                          <a:rPr lang="en-US" altLang="zh-TW" sz="2400">
                            <a:latin typeface="Cambria Math"/>
                          </a:rPr>
                          <m:t>H</m:t>
                        </m:r>
                      </m:e>
                      <m:sub>
                        <m:r>
                          <m:rPr>
                            <m:sty m:val="p"/>
                          </m:rPr>
                          <a:rPr lang="en-US" altLang="zh-TW" sz="2400">
                            <a:latin typeface="Cambria Math"/>
                          </a:rPr>
                          <m:t>c</m:t>
                        </m:r>
                      </m:sub>
                    </m:sSub>
                    <m:r>
                      <a:rPr lang="en-US" altLang="zh-TW" sz="2400" i="1">
                        <a:latin typeface="Cambria Math"/>
                      </a:rPr>
                      <m:t>−</m:t>
                    </m:r>
                    <m:r>
                      <a:rPr lang="en-US" altLang="zh-TW" sz="2400">
                        <a:latin typeface="Cambria Math"/>
                      </a:rPr>
                      <m:t>2</m:t>
                    </m:r>
                    <m:sSub>
                      <m:sSubPr>
                        <m:ctrlPr>
                          <a:rPr lang="zh-TW" altLang="zh-TW" sz="2400" i="1">
                            <a:latin typeface="Cambria Math"/>
                          </a:rPr>
                        </m:ctrlPr>
                      </m:sSubPr>
                      <m:e>
                        <m:r>
                          <m:rPr>
                            <m:sty m:val="p"/>
                          </m:rPr>
                          <a:rPr lang="en-US" altLang="zh-TW" sz="2400">
                            <a:latin typeface="Cambria Math"/>
                          </a:rPr>
                          <m:t>H</m:t>
                        </m:r>
                      </m:e>
                      <m:sub>
                        <m:r>
                          <m:rPr>
                            <m:sty m:val="p"/>
                          </m:rPr>
                          <a:rPr lang="en-US" altLang="zh-TW" sz="2400">
                            <a:latin typeface="Cambria Math"/>
                          </a:rPr>
                          <m:t>p</m:t>
                        </m:r>
                      </m:sub>
                    </m:sSub>
                    <m:r>
                      <a:rPr lang="en-US" altLang="zh-TW" sz="2400" i="1">
                        <a:latin typeface="Cambria Math"/>
                      </a:rPr>
                      <m:t>&gt;0</m:t>
                    </m:r>
                  </m:oMath>
                </a14:m>
                <a:r>
                  <a:rPr lang="zh-TW" altLang="zh-TW" sz="2400" dirty="0"/>
                  <a:t>　 </a:t>
                </a:r>
                <a:r>
                  <a:rPr lang="en-US" altLang="zh-TW" sz="2400" dirty="0"/>
                  <a:t>(10A)</a:t>
                </a:r>
                <a:endParaRPr lang="zh-TW" altLang="zh-TW" sz="2400" dirty="0"/>
              </a:p>
              <a:p>
                <a:r>
                  <a:rPr lang="zh-TW" altLang="zh-TW" sz="2400" dirty="0"/>
                  <a:t>空頭箱型價差平倉的獲利為：</a:t>
                </a:r>
              </a:p>
              <a:p>
                <a14:m>
                  <m:oMath xmlns:m="http://schemas.openxmlformats.org/officeDocument/2006/math">
                    <m:sSub>
                      <m:sSubPr>
                        <m:ctrlPr>
                          <a:rPr lang="zh-TW" altLang="zh-TW" sz="2400" i="1">
                            <a:latin typeface="Cambria Math"/>
                          </a:rPr>
                        </m:ctrlPr>
                      </m:sSubPr>
                      <m:e>
                        <m:r>
                          <m:rPr>
                            <m:sty m:val="p"/>
                          </m:rPr>
                          <a:rPr lang="en-US" altLang="zh-TW" sz="2400">
                            <a:latin typeface="Cambria Math"/>
                          </a:rPr>
                          <m:t>π</m:t>
                        </m:r>
                      </m:e>
                      <m:sub>
                        <m:r>
                          <m:rPr>
                            <m:sty m:val="p"/>
                          </m:rPr>
                          <a:rPr lang="en-US" altLang="zh-TW" sz="2400">
                            <a:latin typeface="Cambria Math"/>
                          </a:rPr>
                          <m:t>τ</m:t>
                        </m:r>
                      </m:sub>
                    </m:sSub>
                    <m:r>
                      <a:rPr lang="en-US" altLang="zh-TW" sz="2400">
                        <a:latin typeface="Cambria Math"/>
                      </a:rPr>
                      <m:t>=</m:t>
                    </m:r>
                    <m:d>
                      <m:dPr>
                        <m:ctrlPr>
                          <a:rPr lang="zh-TW" altLang="zh-TW" sz="2400" i="1">
                            <a:latin typeface="Cambria Math"/>
                          </a:rPr>
                        </m:ctrlPr>
                      </m:dPr>
                      <m:e>
                        <m:sSub>
                          <m:sSubPr>
                            <m:ctrlPr>
                              <a:rPr lang="zh-TW" altLang="zh-TW" sz="2400" i="1">
                                <a:latin typeface="Cambria Math"/>
                              </a:rPr>
                            </m:ctrlPr>
                          </m:sSubPr>
                          <m:e>
                            <m:r>
                              <m:rPr>
                                <m:sty m:val="p"/>
                              </m:rPr>
                              <a:rPr lang="en-US" altLang="zh-TW" sz="2400">
                                <a:latin typeface="Cambria Math"/>
                              </a:rPr>
                              <m:t>K</m:t>
                            </m:r>
                          </m:e>
                          <m:sub>
                            <m:r>
                              <a:rPr lang="en-US" altLang="zh-TW" sz="2400">
                                <a:latin typeface="Cambria Math"/>
                              </a:rPr>
                              <m:t>2</m:t>
                            </m:r>
                          </m:sub>
                        </m:sSub>
                        <m:r>
                          <a:rPr lang="en-US" altLang="zh-TW" sz="2400" i="1">
                            <a:latin typeface="Cambria Math"/>
                          </a:rPr>
                          <m:t>−</m:t>
                        </m:r>
                        <m:sSub>
                          <m:sSubPr>
                            <m:ctrlPr>
                              <a:rPr lang="zh-TW" altLang="zh-TW" sz="2400" i="1">
                                <a:latin typeface="Cambria Math"/>
                              </a:rPr>
                            </m:ctrlPr>
                          </m:sSubPr>
                          <m:e>
                            <m:r>
                              <m:rPr>
                                <m:sty m:val="p"/>
                              </m:rPr>
                              <a:rPr lang="en-US" altLang="zh-TW" sz="2400">
                                <a:latin typeface="Cambria Math"/>
                              </a:rPr>
                              <m:t>K</m:t>
                            </m:r>
                          </m:e>
                          <m:sub>
                            <m:r>
                              <a:rPr lang="en-US" altLang="zh-TW" sz="2400">
                                <a:latin typeface="Cambria Math"/>
                              </a:rPr>
                              <m:t>1</m:t>
                            </m:r>
                          </m:sub>
                        </m:sSub>
                      </m:e>
                    </m:d>
                    <m:sSup>
                      <m:sSupPr>
                        <m:ctrlPr>
                          <a:rPr lang="zh-TW" altLang="zh-TW" sz="2400" i="1">
                            <a:latin typeface="Cambria Math"/>
                          </a:rPr>
                        </m:ctrlPr>
                      </m:sSupPr>
                      <m:e>
                        <m:r>
                          <m:rPr>
                            <m:sty m:val="p"/>
                          </m:rPr>
                          <a:rPr lang="en-US" altLang="zh-TW" sz="2400">
                            <a:latin typeface="Cambria Math"/>
                          </a:rPr>
                          <m:t>e</m:t>
                        </m:r>
                      </m:e>
                      <m:sup>
                        <m:r>
                          <a:rPr lang="en-US" altLang="zh-TW" sz="2400" i="1">
                            <a:latin typeface="Cambria Math"/>
                          </a:rPr>
                          <m:t>−</m:t>
                        </m:r>
                        <m:r>
                          <m:rPr>
                            <m:sty m:val="p"/>
                          </m:rPr>
                          <a:rPr lang="en-US" altLang="zh-TW" sz="2400">
                            <a:latin typeface="Cambria Math"/>
                          </a:rPr>
                          <m:t>rL</m:t>
                        </m:r>
                        <m:d>
                          <m:dPr>
                            <m:ctrlPr>
                              <a:rPr lang="zh-TW" altLang="zh-TW" sz="2400" i="1">
                                <a:latin typeface="Cambria Math"/>
                              </a:rPr>
                            </m:ctrlPr>
                          </m:dPr>
                          <m:e>
                            <m:r>
                              <m:rPr>
                                <m:sty m:val="p"/>
                              </m:rPr>
                              <a:rPr lang="en-US" altLang="zh-TW" sz="2400">
                                <a:latin typeface="Cambria Math"/>
                              </a:rPr>
                              <m:t>T</m:t>
                            </m:r>
                            <m:r>
                              <a:rPr lang="en-US" altLang="zh-TW" sz="2400" i="1">
                                <a:latin typeface="Cambria Math"/>
                              </a:rPr>
                              <m:t>−</m:t>
                            </m:r>
                            <m:r>
                              <m:rPr>
                                <m:sty m:val="p"/>
                              </m:rPr>
                              <a:rPr lang="en-US" altLang="zh-TW" sz="2400">
                                <a:latin typeface="Cambria Math"/>
                              </a:rPr>
                              <m:t>τ</m:t>
                            </m:r>
                          </m:e>
                        </m:d>
                      </m:sup>
                    </m:sSup>
                    <m:r>
                      <a:rPr lang="en-US" altLang="zh-TW" sz="2400" i="1">
                        <a:latin typeface="Cambria Math"/>
                      </a:rPr>
                      <m:t>−</m:t>
                    </m:r>
                    <m:r>
                      <a:rPr lang="en-US" altLang="zh-TW" sz="2400">
                        <a:latin typeface="Cambria Math"/>
                      </a:rPr>
                      <m:t>(</m:t>
                    </m:r>
                    <m:sSub>
                      <m:sSubPr>
                        <m:ctrlPr>
                          <a:rPr lang="zh-TW" altLang="zh-TW" sz="2400" i="1">
                            <a:latin typeface="Cambria Math"/>
                          </a:rPr>
                        </m:ctrlPr>
                      </m:sSubPr>
                      <m:e>
                        <m:r>
                          <m:rPr>
                            <m:sty m:val="p"/>
                          </m:rPr>
                          <a:rPr lang="en-US" altLang="zh-TW" sz="2400">
                            <a:latin typeface="Cambria Math"/>
                          </a:rPr>
                          <m:t>C</m:t>
                        </m:r>
                      </m:e>
                      <m:sub>
                        <m:r>
                          <a:rPr lang="en-US" altLang="zh-TW" sz="2400">
                            <a:latin typeface="Cambria Math"/>
                          </a:rPr>
                          <m:t>1,</m:t>
                        </m:r>
                        <m:r>
                          <m:rPr>
                            <m:sty m:val="p"/>
                          </m:rPr>
                          <a:rPr lang="en-US" altLang="zh-TW" sz="2400">
                            <a:latin typeface="Cambria Math"/>
                          </a:rPr>
                          <m:t>τ</m:t>
                        </m:r>
                      </m:sub>
                    </m:sSub>
                    <m:r>
                      <a:rPr lang="en-US" altLang="zh-TW" sz="2400" i="1">
                        <a:latin typeface="Cambria Math"/>
                      </a:rPr>
                      <m:t>−</m:t>
                    </m:r>
                    <m:sSub>
                      <m:sSubPr>
                        <m:ctrlPr>
                          <a:rPr lang="zh-TW" altLang="zh-TW" sz="2400" i="1">
                            <a:latin typeface="Cambria Math"/>
                          </a:rPr>
                        </m:ctrlPr>
                      </m:sSubPr>
                      <m:e>
                        <m:r>
                          <m:rPr>
                            <m:sty m:val="p"/>
                          </m:rPr>
                          <a:rPr lang="en-US" altLang="zh-TW" sz="2400">
                            <a:latin typeface="Cambria Math"/>
                          </a:rPr>
                          <m:t>C</m:t>
                        </m:r>
                      </m:e>
                      <m:sub>
                        <m:r>
                          <a:rPr lang="en-US" altLang="zh-TW" sz="2400">
                            <a:latin typeface="Cambria Math"/>
                          </a:rPr>
                          <m:t>2,</m:t>
                        </m:r>
                        <m:r>
                          <m:rPr>
                            <m:sty m:val="p"/>
                          </m:rPr>
                          <a:rPr lang="en-US" altLang="zh-TW" sz="2400">
                            <a:latin typeface="Cambria Math"/>
                          </a:rPr>
                          <m:t>τ</m:t>
                        </m:r>
                      </m:sub>
                    </m:sSub>
                    <m:r>
                      <a:rPr lang="en-US" altLang="zh-TW" sz="2400">
                        <a:latin typeface="Cambria Math"/>
                      </a:rPr>
                      <m:t>+</m:t>
                    </m:r>
                    <m:sSub>
                      <m:sSubPr>
                        <m:ctrlPr>
                          <a:rPr lang="zh-TW" altLang="zh-TW" sz="2400" i="1">
                            <a:latin typeface="Cambria Math"/>
                          </a:rPr>
                        </m:ctrlPr>
                      </m:sSubPr>
                      <m:e>
                        <m:r>
                          <m:rPr>
                            <m:sty m:val="p"/>
                          </m:rPr>
                          <a:rPr lang="en-US" altLang="zh-TW" sz="2400">
                            <a:latin typeface="Cambria Math"/>
                          </a:rPr>
                          <m:t>P</m:t>
                        </m:r>
                      </m:e>
                      <m:sub>
                        <m:r>
                          <a:rPr lang="en-US" altLang="zh-TW" sz="2400">
                            <a:latin typeface="Cambria Math"/>
                          </a:rPr>
                          <m:t>2,</m:t>
                        </m:r>
                        <m:r>
                          <m:rPr>
                            <m:sty m:val="p"/>
                          </m:rPr>
                          <a:rPr lang="en-US" altLang="zh-TW" sz="2400">
                            <a:latin typeface="Cambria Math"/>
                          </a:rPr>
                          <m:t>τ</m:t>
                        </m:r>
                      </m:sub>
                    </m:sSub>
                    <m:r>
                      <a:rPr lang="en-US" altLang="zh-TW" sz="2400" i="1">
                        <a:latin typeface="Cambria Math"/>
                      </a:rPr>
                      <m:t>−</m:t>
                    </m:r>
                    <m:sSub>
                      <m:sSubPr>
                        <m:ctrlPr>
                          <a:rPr lang="zh-TW" altLang="zh-TW" sz="2400" i="1">
                            <a:latin typeface="Cambria Math"/>
                          </a:rPr>
                        </m:ctrlPr>
                      </m:sSubPr>
                      <m:e>
                        <m:r>
                          <m:rPr>
                            <m:sty m:val="p"/>
                          </m:rPr>
                          <a:rPr lang="en-US" altLang="zh-TW" sz="2400">
                            <a:latin typeface="Cambria Math"/>
                          </a:rPr>
                          <m:t>P</m:t>
                        </m:r>
                      </m:e>
                      <m:sub>
                        <m:r>
                          <a:rPr lang="en-US" altLang="zh-TW" sz="2400">
                            <a:latin typeface="Cambria Math"/>
                          </a:rPr>
                          <m:t>1,</m:t>
                        </m:r>
                        <m:r>
                          <m:rPr>
                            <m:sty m:val="p"/>
                          </m:rPr>
                          <a:rPr lang="en-US" altLang="zh-TW" sz="2400">
                            <a:latin typeface="Cambria Math"/>
                          </a:rPr>
                          <m:t>τ</m:t>
                        </m:r>
                      </m:sub>
                    </m:sSub>
                    <m:r>
                      <a:rPr lang="en-US" altLang="zh-TW" sz="2400">
                        <a:latin typeface="Cambria Math"/>
                      </a:rPr>
                      <m:t>)</m:t>
                    </m:r>
                    <m:r>
                      <a:rPr lang="en-US" altLang="zh-TW" sz="2400" i="1">
                        <a:latin typeface="Cambria Math"/>
                      </a:rPr>
                      <m:t>−</m:t>
                    </m:r>
                    <m:r>
                      <a:rPr lang="en-US" altLang="zh-TW" sz="2400">
                        <a:latin typeface="Cambria Math"/>
                      </a:rPr>
                      <m:t>2</m:t>
                    </m:r>
                    <m:sSub>
                      <m:sSubPr>
                        <m:ctrlPr>
                          <a:rPr lang="zh-TW" altLang="zh-TW" sz="2400" i="1">
                            <a:latin typeface="Cambria Math"/>
                          </a:rPr>
                        </m:ctrlPr>
                      </m:sSubPr>
                      <m:e>
                        <m:r>
                          <m:rPr>
                            <m:sty m:val="p"/>
                          </m:rPr>
                          <a:rPr lang="en-US" altLang="zh-TW" sz="2400">
                            <a:latin typeface="Cambria Math"/>
                          </a:rPr>
                          <m:t>H</m:t>
                        </m:r>
                      </m:e>
                      <m:sub>
                        <m:r>
                          <m:rPr>
                            <m:sty m:val="p"/>
                          </m:rPr>
                          <a:rPr lang="en-US" altLang="zh-TW" sz="2400">
                            <a:latin typeface="Cambria Math"/>
                          </a:rPr>
                          <m:t>c</m:t>
                        </m:r>
                      </m:sub>
                    </m:sSub>
                    <m:r>
                      <a:rPr lang="en-US" altLang="zh-TW" sz="2400" i="1">
                        <a:latin typeface="Cambria Math"/>
                      </a:rPr>
                      <m:t>−</m:t>
                    </m:r>
                    <m:r>
                      <a:rPr lang="en-US" altLang="zh-TW" sz="2400">
                        <a:latin typeface="Cambria Math"/>
                      </a:rPr>
                      <m:t>2</m:t>
                    </m:r>
                    <m:sSub>
                      <m:sSubPr>
                        <m:ctrlPr>
                          <a:rPr lang="zh-TW" altLang="zh-TW" sz="2400" i="1">
                            <a:latin typeface="Cambria Math"/>
                          </a:rPr>
                        </m:ctrlPr>
                      </m:sSubPr>
                      <m:e>
                        <m:r>
                          <m:rPr>
                            <m:sty m:val="p"/>
                          </m:rPr>
                          <a:rPr lang="en-US" altLang="zh-TW" sz="2400">
                            <a:latin typeface="Cambria Math"/>
                          </a:rPr>
                          <m:t>H</m:t>
                        </m:r>
                      </m:e>
                      <m:sub>
                        <m:r>
                          <m:rPr>
                            <m:sty m:val="p"/>
                          </m:rPr>
                          <a:rPr lang="en-US" altLang="zh-TW" sz="2400">
                            <a:latin typeface="Cambria Math"/>
                          </a:rPr>
                          <m:t>p</m:t>
                        </m:r>
                      </m:sub>
                    </m:sSub>
                    <m:r>
                      <a:rPr lang="en-US" altLang="zh-TW" sz="2400" i="1">
                        <a:latin typeface="Cambria Math"/>
                      </a:rPr>
                      <m:t>&gt;0</m:t>
                    </m:r>
                  </m:oMath>
                </a14:m>
                <a:r>
                  <a:rPr lang="zh-TW" altLang="zh-TW" sz="2400" dirty="0"/>
                  <a:t>　</a:t>
                </a:r>
                <a:r>
                  <a:rPr lang="en-US" altLang="zh-TW" sz="2400" dirty="0"/>
                  <a:t>(10B)</a:t>
                </a:r>
                <a:endParaRPr lang="zh-TW" altLang="en-US" sz="2400"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rotWithShape="1">
                <a:blip r:embed="rId2" cstate="print"/>
                <a:stretch>
                  <a:fillRect l="-963" t="-1213"/>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1503407883"/>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1" algn="ctr" rtl="0">
              <a:spcBef>
                <a:spcPct val="0"/>
              </a:spcBef>
            </a:pPr>
            <a:r>
              <a:rPr lang="zh-TW" altLang="en-US" sz="4800" dirty="0" smtClean="0"/>
              <a:t>蝶狀價差</a:t>
            </a:r>
            <a:endParaRPr lang="zh-TW" altLang="en-US" sz="4800"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normAutofit fontScale="55000" lnSpcReduction="20000"/>
              </a:bodyPr>
              <a:lstStyle/>
              <a:p>
                <a:pPr indent="0">
                  <a:lnSpc>
                    <a:spcPct val="120000"/>
                  </a:lnSpc>
                  <a:buNone/>
                </a:pPr>
                <a:r>
                  <a:rPr lang="zh-TW" altLang="zh-TW" kern="0" dirty="0" smtClean="0">
                    <a:latin typeface="Times New Roman"/>
                    <a:cs typeface="Times New Roman"/>
                  </a:rPr>
                  <a:t>蝶</a:t>
                </a:r>
                <a:r>
                  <a:rPr lang="zh-TW" altLang="zh-TW" kern="0" dirty="0">
                    <a:latin typeface="Times New Roman"/>
                    <a:cs typeface="Times New Roman"/>
                  </a:rPr>
                  <a:t>狀價差包含三種不同履約價的買權或賣權組合，也就是，同時買進</a:t>
                </a:r>
                <a:r>
                  <a:rPr lang="en-US" altLang="zh-TW" sz="4400" kern="0" dirty="0">
                    <a:latin typeface="Times New Roman"/>
                    <a:cs typeface="Times New Roman"/>
                  </a:rPr>
                  <a:t>w</a:t>
                </a:r>
                <a:r>
                  <a:rPr lang="zh-TW" altLang="zh-TW" kern="0" dirty="0" smtClean="0">
                    <a:latin typeface="Times New Roman"/>
                    <a:cs typeface="Times New Roman"/>
                  </a:rPr>
                  <a:t>單位及</a:t>
                </a:r>
                <a:r>
                  <a:rPr lang="en-US" altLang="zh-TW" kern="0" dirty="0">
                    <a:latin typeface="Times New Roman"/>
                    <a:cs typeface="Times New Roman"/>
                  </a:rPr>
                  <a:t>(</a:t>
                </a:r>
                <a14:m>
                  <m:oMath xmlns:m="http://schemas.openxmlformats.org/officeDocument/2006/math">
                    <m:r>
                      <a:rPr lang="en-US" altLang="zh-TW" kern="0">
                        <a:latin typeface="Cambria Math"/>
                        <a:cs typeface="Times New Roman"/>
                      </a:rPr>
                      <m:t>1</m:t>
                    </m:r>
                    <m:r>
                      <a:rPr lang="en-US" altLang="zh-TW" i="1" kern="0">
                        <a:effectLst/>
                        <a:latin typeface="Cambria Math"/>
                        <a:ea typeface="MS Mincho"/>
                        <a:cs typeface="Times New Roman"/>
                      </a:rPr>
                      <m:t>−</m:t>
                    </m:r>
                    <m:r>
                      <m:rPr>
                        <m:sty m:val="p"/>
                      </m:rPr>
                      <a:rPr lang="en-US" altLang="zh-TW" kern="0">
                        <a:latin typeface="Cambria Math"/>
                        <a:cs typeface="Times New Roman"/>
                      </a:rPr>
                      <m:t>w</m:t>
                    </m:r>
                  </m:oMath>
                </a14:m>
                <a:r>
                  <a:rPr lang="en-US" altLang="zh-TW" kern="0" dirty="0">
                    <a:latin typeface="Times New Roman"/>
                    <a:cs typeface="Times New Roman"/>
                  </a:rPr>
                  <a:t>)</a:t>
                </a:r>
                <a:r>
                  <a:rPr lang="zh-TW" altLang="zh-TW" kern="0" dirty="0">
                    <a:latin typeface="Times New Roman"/>
                    <a:cs typeface="Times New Roman"/>
                  </a:rPr>
                  <a:t>單位履約價分別為</a:t>
                </a:r>
                <a:r>
                  <a:rPr lang="en-US" altLang="zh-TW" sz="3600" kern="0" dirty="0">
                    <a:latin typeface="Times New Roman"/>
                    <a:cs typeface="Times New Roman"/>
                  </a:rPr>
                  <a:t>K</a:t>
                </a:r>
                <a:r>
                  <a:rPr lang="en-US" altLang="zh-TW" sz="4400" kern="0" baseline="-25000" dirty="0">
                    <a:latin typeface="Times New Roman"/>
                    <a:cs typeface="Times New Roman"/>
                  </a:rPr>
                  <a:t>1</a:t>
                </a:r>
                <a:r>
                  <a:rPr lang="zh-TW" altLang="zh-TW" kern="0" dirty="0">
                    <a:latin typeface="Times New Roman"/>
                    <a:cs typeface="Times New Roman"/>
                  </a:rPr>
                  <a:t>和</a:t>
                </a:r>
                <a:r>
                  <a:rPr lang="en-US" altLang="zh-TW" sz="3600" kern="0" dirty="0">
                    <a:latin typeface="Times New Roman"/>
                    <a:cs typeface="Times New Roman"/>
                  </a:rPr>
                  <a:t>K</a:t>
                </a:r>
                <a:r>
                  <a:rPr lang="en-US" altLang="zh-TW" sz="4400" kern="0" baseline="-25000" dirty="0">
                    <a:latin typeface="Times New Roman"/>
                    <a:cs typeface="Times New Roman"/>
                  </a:rPr>
                  <a:t>3</a:t>
                </a:r>
                <a:r>
                  <a:rPr lang="zh-TW" altLang="zh-TW" kern="0" dirty="0">
                    <a:latin typeface="Times New Roman"/>
                    <a:cs typeface="Times New Roman"/>
                  </a:rPr>
                  <a:t>的買權</a:t>
                </a:r>
                <a:r>
                  <a:rPr lang="en-US" altLang="zh-TW" kern="0" dirty="0">
                    <a:latin typeface="Times New Roman"/>
                    <a:cs typeface="Times New Roman"/>
                  </a:rPr>
                  <a:t>(</a:t>
                </a:r>
                <a:r>
                  <a:rPr lang="zh-TW" altLang="zh-TW" kern="0" dirty="0">
                    <a:latin typeface="Times New Roman"/>
                    <a:cs typeface="Times New Roman"/>
                  </a:rPr>
                  <a:t>或賣權</a:t>
                </a:r>
                <a:r>
                  <a:rPr lang="en-US" altLang="zh-TW" kern="0" dirty="0">
                    <a:latin typeface="Times New Roman"/>
                    <a:cs typeface="Times New Roman"/>
                  </a:rPr>
                  <a:t>)</a:t>
                </a:r>
                <a:r>
                  <a:rPr lang="zh-TW" altLang="zh-TW" kern="0" dirty="0">
                    <a:latin typeface="Times New Roman"/>
                    <a:cs typeface="Times New Roman"/>
                  </a:rPr>
                  <a:t>並賣出一單位履約價為</a:t>
                </a:r>
                <a:r>
                  <a:rPr lang="en-US" altLang="zh-TW" sz="3600" kern="0" dirty="0">
                    <a:latin typeface="Times New Roman"/>
                    <a:cs typeface="Times New Roman"/>
                  </a:rPr>
                  <a:t>K</a:t>
                </a:r>
                <a:r>
                  <a:rPr lang="en-US" altLang="zh-TW" sz="4400" kern="0" baseline="-25000" dirty="0">
                    <a:latin typeface="Times New Roman"/>
                    <a:cs typeface="Times New Roman"/>
                  </a:rPr>
                  <a:t>2</a:t>
                </a:r>
                <a:r>
                  <a:rPr lang="zh-TW" altLang="zh-TW" kern="0" dirty="0">
                    <a:latin typeface="Times New Roman"/>
                    <a:cs typeface="Times New Roman"/>
                  </a:rPr>
                  <a:t>的買權</a:t>
                </a:r>
                <a:r>
                  <a:rPr lang="en-US" altLang="zh-TW" kern="0" dirty="0">
                    <a:latin typeface="Times New Roman"/>
                    <a:cs typeface="Times New Roman"/>
                  </a:rPr>
                  <a:t>(</a:t>
                </a:r>
                <a:r>
                  <a:rPr lang="zh-TW" altLang="zh-TW" kern="0" dirty="0">
                    <a:latin typeface="Times New Roman"/>
                    <a:cs typeface="Times New Roman"/>
                  </a:rPr>
                  <a:t>或賣權</a:t>
                </a:r>
                <a:r>
                  <a:rPr lang="en-US" altLang="zh-TW" kern="0" dirty="0">
                    <a:latin typeface="Times New Roman"/>
                    <a:cs typeface="Times New Roman"/>
                  </a:rPr>
                  <a:t>)</a:t>
                </a:r>
                <a:r>
                  <a:rPr lang="zh-TW" altLang="zh-TW" kern="0" dirty="0">
                    <a:latin typeface="Times New Roman"/>
                    <a:cs typeface="Times New Roman"/>
                  </a:rPr>
                  <a:t>，其中</a:t>
                </a: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K</m:t>
                        </m:r>
                      </m:e>
                      <m:sub>
                        <m:r>
                          <a:rPr lang="en-US" altLang="zh-TW" kern="0">
                            <a:latin typeface="Cambria Math"/>
                            <a:cs typeface="Times New Roman"/>
                          </a:rPr>
                          <m:t>1</m:t>
                        </m:r>
                      </m:sub>
                    </m:sSub>
                    <m:r>
                      <a:rPr lang="en-US" altLang="zh-TW" kern="0">
                        <a:latin typeface="Cambria Math"/>
                        <a:cs typeface="Times New Roman"/>
                      </a:rPr>
                      <m:t>&lt;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K</m:t>
                        </m:r>
                      </m:e>
                      <m:sub>
                        <m:r>
                          <a:rPr lang="en-US" altLang="zh-TW" kern="0">
                            <a:latin typeface="Cambria Math"/>
                            <a:cs typeface="Times New Roman"/>
                          </a:rPr>
                          <m:t>2</m:t>
                        </m:r>
                      </m:sub>
                    </m:sSub>
                    <m:r>
                      <a:rPr lang="en-US" altLang="zh-TW" kern="0">
                        <a:latin typeface="Cambria Math"/>
                        <a:cs typeface="Times New Roman"/>
                      </a:rPr>
                      <m:t>&lt;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K</m:t>
                        </m:r>
                      </m:e>
                      <m:sub>
                        <m:r>
                          <a:rPr lang="en-US" altLang="zh-TW" kern="0">
                            <a:latin typeface="Cambria Math"/>
                            <a:cs typeface="Times New Roman"/>
                          </a:rPr>
                          <m:t>3</m:t>
                        </m:r>
                      </m:sub>
                    </m:sSub>
                  </m:oMath>
                </a14:m>
                <a:r>
                  <a:rPr lang="zh-TW" altLang="zh-TW" kern="0" dirty="0">
                    <a:latin typeface="Times New Roman"/>
                    <a:cs typeface="Times New Roman"/>
                  </a:rPr>
                  <a:t>；</a:t>
                </a:r>
                <a14:m>
                  <m:oMath xmlns:m="http://schemas.openxmlformats.org/officeDocument/2006/math">
                    <m:r>
                      <m:rPr>
                        <m:sty m:val="p"/>
                      </m:rPr>
                      <a:rPr lang="en-US" altLang="zh-TW" kern="0">
                        <a:latin typeface="Cambria Math"/>
                        <a:cs typeface="Times New Roman"/>
                      </a:rPr>
                      <m:t>w</m:t>
                    </m:r>
                    <m:r>
                      <a:rPr lang="en-US" altLang="zh-TW" kern="0">
                        <a:latin typeface="Cambria Math"/>
                        <a:cs typeface="Times New Roman"/>
                      </a:rPr>
                      <m:t>=</m:t>
                    </m:r>
                    <m:f>
                      <m:fPr>
                        <m:type m:val="lin"/>
                        <m:ctrlPr>
                          <a:rPr lang="zh-TW" altLang="zh-TW" i="1" kern="0">
                            <a:effectLst/>
                            <a:latin typeface="Cambria Math"/>
                            <a:ea typeface="Cambria Math"/>
                            <a:cs typeface="Times New Roman"/>
                          </a:rPr>
                        </m:ctrlPr>
                      </m:fPr>
                      <m:num>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K</m:t>
                            </m:r>
                          </m:e>
                          <m:sub>
                            <m:r>
                              <a:rPr lang="en-US" altLang="zh-TW" kern="0">
                                <a:latin typeface="Cambria Math"/>
                                <a:cs typeface="Times New Roman"/>
                              </a:rPr>
                              <m:t>3</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K</m:t>
                            </m:r>
                          </m:e>
                          <m:sub>
                            <m:r>
                              <a:rPr lang="en-US" altLang="zh-TW" kern="0">
                                <a:latin typeface="Cambria Math"/>
                                <a:cs typeface="Times New Roman"/>
                              </a:rPr>
                              <m:t>2</m:t>
                            </m:r>
                          </m:sub>
                        </m:sSub>
                        <m:r>
                          <a:rPr lang="en-US" altLang="zh-TW" kern="0">
                            <a:latin typeface="Cambria Math"/>
                            <a:cs typeface="Times New Roman"/>
                          </a:rPr>
                          <m:t>)</m:t>
                        </m:r>
                      </m:num>
                      <m:den>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K</m:t>
                            </m:r>
                          </m:e>
                          <m:sub>
                            <m:r>
                              <a:rPr lang="en-US" altLang="zh-TW" kern="0">
                                <a:latin typeface="Cambria Math"/>
                                <a:cs typeface="Times New Roman"/>
                              </a:rPr>
                              <m:t>3</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K</m:t>
                            </m:r>
                          </m:e>
                          <m:sub>
                            <m:r>
                              <a:rPr lang="en-US" altLang="zh-TW" kern="0">
                                <a:latin typeface="Cambria Math"/>
                                <a:cs typeface="Times New Roman"/>
                              </a:rPr>
                              <m:t>1</m:t>
                            </m:r>
                          </m:sub>
                        </m:sSub>
                        <m:r>
                          <a:rPr lang="en-US" altLang="zh-TW" kern="0">
                            <a:latin typeface="Cambria Math"/>
                            <a:cs typeface="Times New Roman"/>
                          </a:rPr>
                          <m:t>)</m:t>
                        </m:r>
                      </m:den>
                    </m:f>
                  </m:oMath>
                </a14:m>
                <a:r>
                  <a:rPr lang="zh-TW" altLang="zh-TW" kern="0" dirty="0">
                    <a:latin typeface="Times New Roman"/>
                    <a:cs typeface="Times New Roman"/>
                  </a:rPr>
                  <a:t>。在無套利之前提下，期初買進蝶型價差的投資成本應大於零</a:t>
                </a:r>
                <a:r>
                  <a:rPr lang="zh-TW" altLang="zh-TW" kern="0" dirty="0" smtClean="0">
                    <a:latin typeface="Times New Roman"/>
                    <a:cs typeface="Times New Roman"/>
                  </a:rPr>
                  <a:t>，</a:t>
                </a:r>
                <a:r>
                  <a:rPr lang="zh-TW" altLang="en-US" kern="0" dirty="0" smtClean="0">
                    <a:latin typeface="Times New Roman"/>
                    <a:cs typeface="Times New Roman"/>
                  </a:rPr>
                  <a:t> 也就是期初獲利小於零。</a:t>
                </a:r>
                <a:r>
                  <a:rPr lang="zh-TW" altLang="zh-TW" kern="0" dirty="0" smtClean="0">
                    <a:latin typeface="Times New Roman"/>
                    <a:cs typeface="Times New Roman"/>
                  </a:rPr>
                  <a:t>在</a:t>
                </a:r>
                <a:r>
                  <a:rPr lang="zh-TW" altLang="zh-TW" kern="0" dirty="0">
                    <a:latin typeface="Times New Roman"/>
                    <a:cs typeface="Times New Roman"/>
                  </a:rPr>
                  <a:t>不考慮交易成本之下，選擇權權利金的關係式應滿足：</a:t>
                </a:r>
                <a:endParaRPr lang="zh-TW" altLang="zh-TW" sz="4400" kern="100" dirty="0">
                  <a:cs typeface="Times New Roman"/>
                </a:endParaRPr>
              </a:p>
              <a:p>
                <a:pPr>
                  <a:spcAft>
                    <a:spcPts val="0"/>
                  </a:spcAft>
                </a:pPr>
                <a14:m>
                  <m:oMath xmlns:m="http://schemas.openxmlformats.org/officeDocument/2006/math">
                    <m:r>
                      <m:rPr>
                        <m:sty m:val="p"/>
                      </m:rPr>
                      <a:rPr lang="en-US" altLang="zh-TW" kern="0">
                        <a:latin typeface="Cambria Math"/>
                        <a:cs typeface="Times New Roman"/>
                      </a:rPr>
                      <m:t>w</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a:rPr lang="en-US" altLang="zh-TW" kern="0">
                            <a:latin typeface="Cambria Math"/>
                            <a:cs typeface="Times New Roman"/>
                          </a:rPr>
                          <m:t>1</m:t>
                        </m:r>
                      </m:sub>
                    </m:sSub>
                    <m:r>
                      <a:rPr lang="en-US" altLang="zh-TW" kern="0">
                        <a:latin typeface="Cambria Math"/>
                        <a:cs typeface="Times New Roman"/>
                      </a:rPr>
                      <m:t>+(1</m:t>
                    </m:r>
                    <m:r>
                      <a:rPr lang="en-US" altLang="zh-TW" i="1" kern="0">
                        <a:latin typeface="Cambria Math"/>
                        <a:cs typeface="Times New Roman"/>
                      </a:rPr>
                      <m:t>−</m:t>
                    </m:r>
                    <m:r>
                      <m:rPr>
                        <m:sty m:val="p"/>
                      </m:rPr>
                      <a:rPr lang="en-US" altLang="zh-TW" kern="0">
                        <a:latin typeface="Cambria Math"/>
                        <a:cs typeface="Times New Roman"/>
                      </a:rPr>
                      <m:t>w</m:t>
                    </m:r>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a:rPr lang="en-US" altLang="zh-TW" kern="0">
                            <a:latin typeface="Cambria Math"/>
                            <a:cs typeface="Times New Roman"/>
                          </a:rPr>
                          <m:t>3</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a:rPr lang="en-US" altLang="zh-TW" kern="0">
                            <a:latin typeface="Cambria Math"/>
                            <a:cs typeface="Times New Roman"/>
                          </a:rPr>
                          <m:t>2</m:t>
                        </m:r>
                      </m:sub>
                    </m:sSub>
                  </m:oMath>
                </a14:m>
                <a:r>
                  <a:rPr lang="zh-TW" altLang="zh-TW" kern="0" dirty="0">
                    <a:latin typeface="Times New Roman"/>
                    <a:cs typeface="Times New Roman"/>
                  </a:rPr>
                  <a:t>　</a:t>
                </a:r>
                <a:r>
                  <a:rPr lang="en-US" altLang="zh-TW" kern="0" dirty="0">
                    <a:latin typeface="Times New Roman"/>
                    <a:cs typeface="Times New Roman"/>
                  </a:rPr>
                  <a:t>(4A)</a:t>
                </a:r>
                <a:endParaRPr lang="zh-TW" altLang="zh-TW" sz="4400" kern="100" dirty="0">
                  <a:cs typeface="Times New Roman"/>
                </a:endParaRPr>
              </a:p>
              <a:p>
                <a:pPr>
                  <a:spcAft>
                    <a:spcPts val="0"/>
                  </a:spcAft>
                </a:pPr>
                <a14:m>
                  <m:oMath xmlns:m="http://schemas.openxmlformats.org/officeDocument/2006/math">
                    <m:r>
                      <m:rPr>
                        <m:sty m:val="p"/>
                      </m:rPr>
                      <a:rPr lang="en-US" altLang="zh-TW" kern="0">
                        <a:latin typeface="Cambria Math"/>
                        <a:cs typeface="Times New Roman"/>
                      </a:rPr>
                      <m:t>w</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a:rPr lang="en-US" altLang="zh-TW" kern="0">
                            <a:latin typeface="Cambria Math"/>
                            <a:cs typeface="Times New Roman"/>
                          </a:rPr>
                          <m:t>1</m:t>
                        </m:r>
                      </m:sub>
                    </m:sSub>
                    <m:r>
                      <a:rPr lang="en-US" altLang="zh-TW" kern="0">
                        <a:latin typeface="Cambria Math"/>
                        <a:cs typeface="Times New Roman"/>
                      </a:rPr>
                      <m:t>+(1</m:t>
                    </m:r>
                    <m:r>
                      <a:rPr lang="en-US" altLang="zh-TW" i="1" kern="0">
                        <a:latin typeface="Cambria Math"/>
                        <a:cs typeface="Times New Roman"/>
                      </a:rPr>
                      <m:t>−</m:t>
                    </m:r>
                    <m:r>
                      <m:rPr>
                        <m:sty m:val="p"/>
                      </m:rPr>
                      <a:rPr lang="en-US" altLang="zh-TW" kern="0">
                        <a:latin typeface="Cambria Math"/>
                        <a:cs typeface="Times New Roman"/>
                      </a:rPr>
                      <m:t>w</m:t>
                    </m:r>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a:rPr lang="en-US" altLang="zh-TW" kern="0">
                            <a:latin typeface="Cambria Math"/>
                            <a:cs typeface="Times New Roman"/>
                          </a:rPr>
                          <m:t>3</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a:rPr lang="en-US" altLang="zh-TW" kern="0">
                            <a:latin typeface="Cambria Math"/>
                            <a:cs typeface="Times New Roman"/>
                          </a:rPr>
                          <m:t>2</m:t>
                        </m:r>
                      </m:sub>
                    </m:sSub>
                  </m:oMath>
                </a14:m>
                <a:r>
                  <a:rPr lang="zh-TW" altLang="zh-TW" kern="0" dirty="0">
                    <a:latin typeface="Times New Roman"/>
                    <a:cs typeface="Times New Roman"/>
                  </a:rPr>
                  <a:t>　</a:t>
                </a:r>
                <a:r>
                  <a:rPr lang="zh-TW" altLang="zh-TW" kern="0" dirty="0">
                    <a:ea typeface="Times New Roman"/>
                    <a:cs typeface="Times New Roman"/>
                  </a:rPr>
                  <a:t> </a:t>
                </a:r>
                <a:r>
                  <a:rPr lang="en-US" altLang="zh-TW" kern="0" dirty="0">
                    <a:latin typeface="Times New Roman"/>
                    <a:cs typeface="Times New Roman"/>
                  </a:rPr>
                  <a:t>(4B</a:t>
                </a:r>
                <a:r>
                  <a:rPr lang="en-US" altLang="zh-TW" kern="0" dirty="0" smtClean="0">
                    <a:latin typeface="Times New Roman"/>
                    <a:cs typeface="Times New Roman"/>
                  </a:rPr>
                  <a:t>)</a:t>
                </a:r>
              </a:p>
              <a:p>
                <a:pPr>
                  <a:lnSpc>
                    <a:spcPct val="120000"/>
                  </a:lnSpc>
                  <a:spcAft>
                    <a:spcPts val="0"/>
                  </a:spcAft>
                </a:pPr>
                <a:endParaRPr lang="zh-TW" altLang="zh-TW" sz="4400" kern="100" dirty="0">
                  <a:cs typeface="Times New Roman"/>
                </a:endParaRPr>
              </a:p>
              <a:p>
                <a:pPr>
                  <a:lnSpc>
                    <a:spcPct val="120000"/>
                  </a:lnSpc>
                  <a:spcAft>
                    <a:spcPts val="0"/>
                  </a:spcAft>
                </a:pPr>
                <a:r>
                  <a:rPr lang="zh-TW" altLang="zh-TW" kern="0" dirty="0">
                    <a:latin typeface="Times New Roman"/>
                    <a:cs typeface="Times New Roman"/>
                  </a:rPr>
                  <a:t>若考慮交易手續費及期交稅、到期結算相關費用及期交稅、和保證金的機會成本，無套利交易條件的關係式為：</a:t>
                </a:r>
                <a:r>
                  <a:rPr lang="en-US" altLang="zh-TW" kern="100" dirty="0">
                    <a:latin typeface="Times New Roman"/>
                    <a:cs typeface="Times New Roman"/>
                  </a:rPr>
                  <a:t>(π</a:t>
                </a:r>
                <a:r>
                  <a:rPr lang="zh-TW" altLang="zh-TW" kern="100" dirty="0">
                    <a:latin typeface="Times New Roman"/>
                    <a:cs typeface="Times New Roman"/>
                  </a:rPr>
                  <a:t>為利益</a:t>
                </a:r>
                <a:r>
                  <a:rPr lang="en-US" altLang="zh-TW" kern="100" dirty="0">
                    <a:latin typeface="Times New Roman"/>
                    <a:cs typeface="Times New Roman"/>
                  </a:rPr>
                  <a:t>)</a:t>
                </a:r>
                <a:endParaRPr lang="zh-TW" altLang="zh-TW" sz="4400" kern="100" dirty="0">
                  <a:cs typeface="Times New Roman"/>
                </a:endParaRPr>
              </a:p>
              <a:p>
                <a:pPr>
                  <a:spcAft>
                    <a:spcPts val="0"/>
                  </a:spcAft>
                </a:pPr>
                <a14:m>
                  <m:oMath xmlns:m="http://schemas.openxmlformats.org/officeDocument/2006/math">
                    <m:r>
                      <m:rPr>
                        <m:sty m:val="p"/>
                      </m:rPr>
                      <a:rPr lang="en-US" altLang="zh-TW" kern="0">
                        <a:latin typeface="Cambria Math"/>
                        <a:cs typeface="Times New Roman"/>
                      </a:rPr>
                      <m:t>π</m:t>
                    </m:r>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2</m:t>
                        </m:r>
                      </m:sub>
                    </m:sSub>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a:rPr lang="en-US" altLang="zh-TW" kern="0">
                            <a:latin typeface="Cambria Math"/>
                            <a:cs typeface="Times New Roman"/>
                          </a:rPr>
                          <m:t>2</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1</m:t>
                        </m:r>
                      </m:sub>
                    </m:sSub>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a:rPr lang="en-US" altLang="zh-TW" kern="0">
                            <a:latin typeface="Cambria Math"/>
                            <a:cs typeface="Times New Roman"/>
                          </a:rPr>
                          <m:t>1</m:t>
                        </m:r>
                      </m:sub>
                    </m:sSub>
                    <m:r>
                      <a:rPr lang="en-US" altLang="zh-TW" i="1" kern="0">
                        <a:latin typeface="Cambria Math"/>
                        <a:cs typeface="Times New Roman"/>
                      </a:rPr>
                      <m:t>−</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2</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1</m:t>
                            </m:r>
                          </m:sub>
                        </m:sSub>
                      </m:e>
                    </m:d>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a:rPr lang="en-US" altLang="zh-TW" kern="0">
                            <a:latin typeface="Cambria Math"/>
                            <a:cs typeface="Times New Roman"/>
                          </a:rPr>
                          <m:t>3</m:t>
                        </m:r>
                      </m:sub>
                    </m:sSub>
                    <m:r>
                      <a:rPr lang="en-US" altLang="zh-TW" i="1" kern="0">
                        <a:latin typeface="Cambria Math"/>
                        <a:cs typeface="Times New Roman"/>
                      </a:rPr>
                      <m:t>−</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a:rPr lang="en-US" altLang="zh-TW" kern="0">
                                <a:latin typeface="Cambria Math"/>
                                <a:cs typeface="Times New Roman"/>
                              </a:rPr>
                              <m:t>2ℶ</m:t>
                            </m:r>
                          </m:e>
                          <m:sub>
                            <m:r>
                              <a:rPr lang="en-US" altLang="zh-TW" kern="0">
                                <a:latin typeface="Cambria Math"/>
                                <a:cs typeface="Times New Roman"/>
                              </a:rPr>
                              <m:t>2</m:t>
                            </m:r>
                          </m:sub>
                        </m:sSub>
                      </m:e>
                    </m:d>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H</m:t>
                        </m:r>
                      </m:e>
                      <m:sub>
                        <m:r>
                          <m:rPr>
                            <m:sty m:val="p"/>
                          </m:rPr>
                          <a:rPr lang="en-US" altLang="zh-TW" kern="0">
                            <a:latin typeface="Cambria Math"/>
                            <a:cs typeface="Times New Roman"/>
                          </a:rPr>
                          <m:t>C</m:t>
                        </m:r>
                      </m:sub>
                    </m:sSub>
                    <m:r>
                      <a:rPr lang="en-US" altLang="zh-TW" i="1" kern="0">
                        <a:latin typeface="Cambria Math"/>
                        <a:cs typeface="Times New Roman"/>
                      </a:rPr>
                      <m:t>−</m:t>
                    </m:r>
                    <m:r>
                      <m:rPr>
                        <m:sty m:val="p"/>
                      </m:rPr>
                      <a:rPr lang="en-US" altLang="zh-TW" kern="0">
                        <a:latin typeface="Cambria Math"/>
                        <a:cs typeface="Times New Roman"/>
                      </a:rPr>
                      <m:t>m</m:t>
                    </m:r>
                    <m:r>
                      <a:rPr lang="en-US" altLang="zh-TW" i="1" kern="0">
                        <a:latin typeface="Cambria Math"/>
                        <a:cs typeface="Times New Roman"/>
                      </a:rPr>
                      <m:t>&lt;0</m:t>
                    </m:r>
                  </m:oMath>
                </a14:m>
                <a:r>
                  <a:rPr lang="en-US" altLang="zh-TW" kern="0" dirty="0">
                    <a:latin typeface="Times New Roman"/>
                    <a:cs typeface="Times New Roman"/>
                  </a:rPr>
                  <a:t> (5A)</a:t>
                </a:r>
                <a:endParaRPr lang="zh-TW" altLang="zh-TW" sz="4400" kern="100" dirty="0">
                  <a:cs typeface="Times New Roman"/>
                </a:endParaRPr>
              </a:p>
              <a:p>
                <a:pPr>
                  <a:spcAft>
                    <a:spcPts val="0"/>
                  </a:spcAft>
                </a:pPr>
                <a14:m>
                  <m:oMath xmlns:m="http://schemas.openxmlformats.org/officeDocument/2006/math">
                    <m:r>
                      <m:rPr>
                        <m:sty m:val="p"/>
                      </m:rPr>
                      <a:rPr lang="en-US" altLang="zh-TW" kern="0">
                        <a:latin typeface="Cambria Math"/>
                        <a:cs typeface="Times New Roman"/>
                      </a:rPr>
                      <m:t>π</m:t>
                    </m:r>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2</m:t>
                        </m:r>
                      </m:sub>
                    </m:sSub>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a:rPr lang="en-US" altLang="zh-TW" kern="0">
                            <a:latin typeface="Cambria Math"/>
                            <a:cs typeface="Times New Roman"/>
                          </a:rPr>
                          <m:t>2</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1</m:t>
                        </m:r>
                      </m:sub>
                    </m:sSub>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a:rPr lang="en-US" altLang="zh-TW" kern="0">
                            <a:latin typeface="Cambria Math"/>
                            <a:cs typeface="Times New Roman"/>
                          </a:rPr>
                          <m:t>1</m:t>
                        </m:r>
                      </m:sub>
                    </m:sSub>
                    <m:r>
                      <a:rPr lang="en-US" altLang="zh-TW" i="1" kern="0">
                        <a:latin typeface="Cambria Math"/>
                        <a:cs typeface="Times New Roman"/>
                      </a:rPr>
                      <m:t>−</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2</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1</m:t>
                            </m:r>
                          </m:sub>
                        </m:sSub>
                      </m:e>
                    </m:d>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a:rPr lang="en-US" altLang="zh-TW" kern="0">
                            <a:latin typeface="Cambria Math"/>
                            <a:cs typeface="Times New Roman"/>
                          </a:rPr>
                          <m:t>3</m:t>
                        </m:r>
                      </m:sub>
                    </m:sSub>
                    <m:r>
                      <a:rPr lang="en-US" altLang="zh-TW" i="1" kern="0">
                        <a:latin typeface="Cambria Math"/>
                        <a:cs typeface="Times New Roman"/>
                      </a:rPr>
                      <m:t>−</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a:rPr lang="en-US" altLang="zh-TW" kern="0">
                                <a:latin typeface="Cambria Math"/>
                                <a:cs typeface="Times New Roman"/>
                              </a:rPr>
                              <m:t>2ℶ</m:t>
                            </m:r>
                          </m:e>
                          <m:sub>
                            <m:r>
                              <a:rPr lang="en-US" altLang="zh-TW" kern="0">
                                <a:latin typeface="Cambria Math"/>
                                <a:cs typeface="Times New Roman"/>
                              </a:rPr>
                              <m:t>2</m:t>
                            </m:r>
                          </m:sub>
                        </m:sSub>
                      </m:e>
                    </m:d>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H</m:t>
                        </m:r>
                      </m:e>
                      <m:sub>
                        <m:r>
                          <m:rPr>
                            <m:sty m:val="p"/>
                          </m:rPr>
                          <a:rPr lang="en-US" altLang="zh-TW" kern="0">
                            <a:latin typeface="Cambria Math"/>
                            <a:cs typeface="Times New Roman"/>
                          </a:rPr>
                          <m:t>P</m:t>
                        </m:r>
                      </m:sub>
                    </m:sSub>
                    <m:r>
                      <a:rPr lang="en-US" altLang="zh-TW" i="1" kern="0">
                        <a:latin typeface="Cambria Math"/>
                        <a:cs typeface="Times New Roman"/>
                      </a:rPr>
                      <m:t>−</m:t>
                    </m:r>
                    <m:r>
                      <m:rPr>
                        <m:sty m:val="p"/>
                      </m:rPr>
                      <a:rPr lang="en-US" altLang="zh-TW" kern="0">
                        <a:latin typeface="Cambria Math"/>
                        <a:cs typeface="Times New Roman"/>
                      </a:rPr>
                      <m:t>m</m:t>
                    </m:r>
                    <m:r>
                      <a:rPr lang="en-US" altLang="zh-TW" i="1" kern="0">
                        <a:latin typeface="Cambria Math"/>
                        <a:cs typeface="Times New Roman"/>
                      </a:rPr>
                      <m:t>&lt;0</m:t>
                    </m:r>
                  </m:oMath>
                </a14:m>
                <a:r>
                  <a:rPr lang="zh-TW" altLang="zh-TW" kern="0" dirty="0">
                    <a:latin typeface="Times New Roman"/>
                    <a:cs typeface="Times New Roman"/>
                  </a:rPr>
                  <a:t>　</a:t>
                </a:r>
                <a:r>
                  <a:rPr lang="en-US" altLang="zh-TW" kern="0" dirty="0">
                    <a:latin typeface="Times New Roman"/>
                    <a:cs typeface="Times New Roman"/>
                  </a:rPr>
                  <a:t>(5B)</a:t>
                </a:r>
                <a:endParaRPr lang="zh-TW" altLang="zh-TW" sz="4400" kern="100" dirty="0">
                  <a:cs typeface="Times New Roman"/>
                </a:endParaRPr>
              </a:p>
              <a:p>
                <a:pPr>
                  <a:spcAft>
                    <a:spcPts val="0"/>
                  </a:spcAft>
                </a:pPr>
                <a:r>
                  <a:rPr lang="zh-TW" altLang="zh-TW" kern="0" dirty="0">
                    <a:latin typeface="Times New Roman"/>
                    <a:cs typeface="Times New Roman"/>
                  </a:rPr>
                  <a:t>其中，</a:t>
                </a:r>
                <a14:m>
                  <m:oMath xmlns:m="http://schemas.openxmlformats.org/officeDocument/2006/math">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1</m:t>
                        </m:r>
                      </m:sub>
                    </m:sSub>
                  </m:oMath>
                </a14:m>
                <a:r>
                  <a:rPr lang="zh-TW" altLang="zh-TW" kern="0" dirty="0">
                    <a:latin typeface="Times New Roman"/>
                    <a:cs typeface="Times New Roman"/>
                  </a:rPr>
                  <a:t>和</a:t>
                </a:r>
                <a14:m>
                  <m:oMath xmlns:m="http://schemas.openxmlformats.org/officeDocument/2006/math">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2</m:t>
                        </m:r>
                      </m:sub>
                    </m:sSub>
                  </m:oMath>
                </a14:m>
                <a:r>
                  <a:rPr lang="zh-TW" altLang="zh-TW" kern="0" dirty="0">
                    <a:latin typeface="Times New Roman"/>
                    <a:cs typeface="Times New Roman"/>
                  </a:rPr>
                  <a:t>為互質的整數，且</a:t>
                </a:r>
                <a14:m>
                  <m:oMath xmlns:m="http://schemas.openxmlformats.org/officeDocument/2006/math">
                    <m:r>
                      <m:rPr>
                        <m:sty m:val="p"/>
                      </m:rPr>
                      <a:rPr lang="en-US" altLang="zh-TW" kern="0">
                        <a:latin typeface="Cambria Math"/>
                        <a:cs typeface="Times New Roman"/>
                      </a:rPr>
                      <m:t>w</m:t>
                    </m:r>
                    <m:r>
                      <a:rPr lang="en-US" altLang="zh-TW" kern="0">
                        <a:latin typeface="Cambria Math"/>
                        <a:cs typeface="Times New Roman"/>
                      </a:rPr>
                      <m:t>=</m:t>
                    </m:r>
                    <m:f>
                      <m:fPr>
                        <m:type m:val="lin"/>
                        <m:ctrlPr>
                          <a:rPr lang="zh-TW" altLang="zh-TW" i="1" kern="0">
                            <a:effectLst/>
                            <a:latin typeface="Cambria Math"/>
                            <a:ea typeface="Cambria Math"/>
                            <a:cs typeface="Times New Roman"/>
                          </a:rPr>
                        </m:ctrlPr>
                      </m:fPr>
                      <m:num>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1</m:t>
                            </m:r>
                          </m:sub>
                        </m:sSub>
                      </m:num>
                      <m:den>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2</m:t>
                            </m:r>
                          </m:sub>
                        </m:sSub>
                      </m:den>
                    </m:f>
                  </m:oMath>
                </a14:m>
                <a:r>
                  <a:rPr lang="zh-TW" altLang="zh-TW" kern="0" dirty="0">
                    <a:latin typeface="Times New Roman"/>
                    <a:cs typeface="Times New Roman"/>
                  </a:rPr>
                  <a:t>。</a:t>
                </a:r>
                <a:endParaRPr lang="zh-TW" altLang="zh-TW" sz="4400" kern="100" dirty="0">
                  <a:cs typeface="Times New Roman"/>
                </a:endParaRPr>
              </a:p>
              <a:p>
                <a:endParaRPr lang="en-US" altLang="zh-TW" dirty="0"/>
              </a:p>
              <a:p>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rotWithShape="1">
                <a:blip r:embed="rId3" cstate="print"/>
                <a:stretch>
                  <a:fillRect l="-444" t="-1078" r="-2074" b="-2965"/>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10373966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1" algn="ctr" rtl="0">
              <a:spcBef>
                <a:spcPct val="0"/>
              </a:spcBef>
            </a:pPr>
            <a:r>
              <a:rPr lang="zh-TW" altLang="en-US" sz="4800" dirty="0" smtClean="0"/>
              <a:t>蝶狀價差</a:t>
            </a:r>
            <a:endParaRPr lang="zh-TW" altLang="en-US" sz="4800"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normAutofit fontScale="85000" lnSpcReduction="20000"/>
              </a:bodyPr>
              <a:lstStyle/>
              <a:p>
                <a:pPr>
                  <a:spcAft>
                    <a:spcPts val="0"/>
                  </a:spcAft>
                </a:pPr>
                <a:r>
                  <a:rPr lang="zh-TW" altLang="zh-TW" kern="0" dirty="0">
                    <a:latin typeface="Times New Roman"/>
                    <a:cs typeface="Times New Roman"/>
                  </a:rPr>
                  <a:t>為了追求更大獲利，在形成套利投資組點後的任何時間點</a:t>
                </a:r>
                <a:r>
                  <a:rPr lang="en-US" altLang="zh-TW" kern="0" dirty="0">
                    <a:latin typeface="Times New Roman"/>
                    <a:cs typeface="Times New Roman"/>
                  </a:rPr>
                  <a:t> τ</a:t>
                </a:r>
                <a:r>
                  <a:rPr lang="zh-TW" altLang="zh-TW" kern="0" dirty="0">
                    <a:latin typeface="Times New Roman"/>
                    <a:cs typeface="Times New Roman"/>
                  </a:rPr>
                  <a:t>，若符合下面條件，且提前平倉利益：</a:t>
                </a: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π</m:t>
                        </m:r>
                      </m:e>
                      <m:sub>
                        <m:r>
                          <m:rPr>
                            <m:sty m:val="p"/>
                          </m:rPr>
                          <a:rPr lang="en-US" altLang="zh-TW" kern="0">
                            <a:latin typeface="Cambria Math"/>
                            <a:cs typeface="Times New Roman"/>
                          </a:rPr>
                          <m:t>τ</m:t>
                        </m:r>
                      </m:sub>
                    </m:sSub>
                    <m:r>
                      <a:rPr lang="en-US" altLang="zh-TW" kern="0">
                        <a:latin typeface="Cambria Math"/>
                        <a:cs typeface="Times New Roman"/>
                      </a:rPr>
                      <m:t>&gt;</m:t>
                    </m:r>
                    <m:r>
                      <a:rPr lang="en-US" altLang="zh-TW" i="1" kern="0">
                        <a:latin typeface="Cambria Math"/>
                        <a:cs typeface="Times New Roman"/>
                      </a:rPr>
                      <m:t>0</m:t>
                    </m:r>
                  </m:oMath>
                </a14:m>
                <a:r>
                  <a:rPr lang="zh-TW" altLang="zh-TW" kern="0" dirty="0">
                    <a:latin typeface="Times New Roman"/>
                    <a:cs typeface="Times New Roman"/>
                  </a:rPr>
                  <a:t>，則應提前平倉：</a:t>
                </a:r>
                <a:endParaRPr lang="zh-TW" altLang="zh-TW" sz="4400" kern="100" dirty="0">
                  <a:cs typeface="Times New Roman"/>
                </a:endParaRPr>
              </a:p>
              <a:p>
                <a:pPr>
                  <a:spcAft>
                    <a:spcPts val="0"/>
                  </a:spcAft>
                </a:pPr>
                <a:r>
                  <a:rPr lang="zh-TW" altLang="zh-TW" kern="0" dirty="0">
                    <a:latin typeface="Times New Roman"/>
                    <a:cs typeface="Times New Roman"/>
                  </a:rPr>
                  <a:t>買權蝶狀價差組合提前執行平倉條件：</a:t>
                </a:r>
                <a:endParaRPr lang="zh-TW" altLang="zh-TW" sz="4400" kern="100" dirty="0">
                  <a:cs typeface="Times New Roman"/>
                </a:endParaRPr>
              </a:p>
              <a:p>
                <a:pPr>
                  <a:spcAft>
                    <a:spcPts val="0"/>
                  </a:spcAft>
                </a:pP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π</m:t>
                        </m:r>
                      </m:e>
                      <m:sub>
                        <m:r>
                          <m:rPr>
                            <m:sty m:val="p"/>
                          </m:rPr>
                          <a:rPr lang="en-US" altLang="zh-TW" kern="0">
                            <a:latin typeface="Cambria Math"/>
                            <a:cs typeface="Times New Roman"/>
                          </a:rPr>
                          <m:t>τ</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1</m:t>
                        </m:r>
                      </m:sub>
                    </m:sSub>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a:rPr lang="en-US" altLang="zh-TW" kern="0">
                            <a:latin typeface="Cambria Math"/>
                            <a:cs typeface="Times New Roman"/>
                          </a:rPr>
                          <m:t>1,</m:t>
                        </m:r>
                        <m:r>
                          <m:rPr>
                            <m:sty m:val="p"/>
                          </m:rPr>
                          <a:rPr lang="en-US" altLang="zh-TW" kern="0">
                            <a:latin typeface="Cambria Math"/>
                            <a:cs typeface="Times New Roman"/>
                          </a:rPr>
                          <m:t>τ</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2</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1</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a:rPr lang="en-US" altLang="zh-TW" kern="0">
                            <a:latin typeface="Cambria Math"/>
                            <a:cs typeface="Times New Roman"/>
                          </a:rPr>
                          <m:t>3,</m:t>
                        </m:r>
                        <m:r>
                          <m:rPr>
                            <m:sty m:val="p"/>
                          </m:rPr>
                          <a:rPr lang="en-US" altLang="zh-TW" kern="0">
                            <a:latin typeface="Cambria Math"/>
                            <a:cs typeface="Times New Roman"/>
                          </a:rPr>
                          <m:t>τ</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2</m:t>
                            </m:r>
                          </m:sub>
                        </m:sSub>
                        <m:r>
                          <m:rPr>
                            <m:sty m:val="p"/>
                          </m:rPr>
                          <a:rPr lang="en-US" altLang="zh-TW" kern="0">
                            <a:latin typeface="Cambria Math"/>
                            <a:cs typeface="Times New Roman"/>
                          </a:rPr>
                          <m:t>C</m:t>
                        </m:r>
                      </m:e>
                      <m:sub>
                        <m:r>
                          <a:rPr lang="en-US" altLang="zh-TW" kern="0">
                            <a:latin typeface="Cambria Math"/>
                            <a:cs typeface="Times New Roman"/>
                          </a:rPr>
                          <m:t>2,</m:t>
                        </m:r>
                        <m:r>
                          <m:rPr>
                            <m:sty m:val="p"/>
                          </m:rPr>
                          <a:rPr lang="en-US" altLang="zh-TW" kern="0">
                            <a:latin typeface="Cambria Math"/>
                            <a:cs typeface="Times New Roman"/>
                          </a:rPr>
                          <m:t>τ</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a:rPr lang="en-US" altLang="zh-TW" kern="0">
                            <a:latin typeface="Cambria Math"/>
                            <a:cs typeface="Times New Roman"/>
                          </a:rPr>
                          <m:t>2,</m:t>
                        </m:r>
                        <m:r>
                          <m:rPr>
                            <m:sty m:val="p"/>
                          </m:rPr>
                          <a:rPr lang="en-US" altLang="zh-TW" kern="0">
                            <a:latin typeface="Cambria Math"/>
                            <a:cs typeface="Times New Roman"/>
                          </a:rPr>
                          <m:t>τ</m:t>
                        </m:r>
                      </m:sub>
                    </m:sSub>
                    <m:r>
                      <a:rPr lang="en-US" altLang="zh-TW" i="1" kern="0">
                        <a:latin typeface="Cambria Math"/>
                        <a:cs typeface="Times New Roman"/>
                      </a:rPr>
                      <m:t>−</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a:rPr lang="en-US" altLang="zh-TW" kern="0">
                                <a:latin typeface="Cambria Math"/>
                                <a:cs typeface="Times New Roman"/>
                              </a:rPr>
                              <m:t>2ℶ</m:t>
                            </m:r>
                          </m:e>
                          <m:sub>
                            <m:r>
                              <a:rPr lang="en-US" altLang="zh-TW" kern="0">
                                <a:latin typeface="Cambria Math"/>
                                <a:cs typeface="Times New Roman"/>
                              </a:rPr>
                              <m:t>2</m:t>
                            </m:r>
                          </m:sub>
                        </m:sSub>
                      </m:e>
                    </m:d>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H</m:t>
                        </m:r>
                      </m:e>
                      <m:sub>
                        <m:r>
                          <m:rPr>
                            <m:sty m:val="p"/>
                          </m:rPr>
                          <a:rPr lang="en-US" altLang="zh-TW" kern="0">
                            <a:latin typeface="Cambria Math"/>
                            <a:cs typeface="Times New Roman"/>
                          </a:rPr>
                          <m:t>C</m:t>
                        </m:r>
                      </m:sub>
                    </m:sSub>
                    <m:r>
                      <a:rPr lang="en-US" altLang="zh-TW" i="1" kern="0">
                        <a:latin typeface="Cambria Math"/>
                        <a:cs typeface="Times New Roman"/>
                      </a:rPr>
                      <m:t>&gt;0</m:t>
                    </m:r>
                  </m:oMath>
                </a14:m>
                <a:r>
                  <a:rPr lang="en-US" altLang="zh-TW" kern="0" dirty="0">
                    <a:latin typeface="Times New Roman"/>
                    <a:cs typeface="Times New Roman"/>
                  </a:rPr>
                  <a:t> </a:t>
                </a:r>
                <a:r>
                  <a:rPr lang="zh-TW" altLang="zh-TW" kern="0" dirty="0">
                    <a:latin typeface="Times New Roman"/>
                    <a:cs typeface="Times New Roman"/>
                  </a:rPr>
                  <a:t>且</a:t>
                </a:r>
                <a:endParaRPr lang="zh-TW" altLang="zh-TW" sz="4400" kern="100" dirty="0">
                  <a:cs typeface="Times New Roman"/>
                </a:endParaRPr>
              </a:p>
              <a:p>
                <a:pPr>
                  <a:spcAft>
                    <a:spcPts val="0"/>
                  </a:spcAft>
                </a:pP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F</m:t>
                        </m:r>
                      </m:e>
                      <m:sub>
                        <m:r>
                          <m:rPr>
                            <m:sty m:val="p"/>
                          </m:rPr>
                          <a:rPr lang="en-US" altLang="zh-TW" kern="0">
                            <a:latin typeface="Cambria Math"/>
                            <a:cs typeface="Times New Roman"/>
                          </a:rPr>
                          <m:t>τ</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K</m:t>
                        </m:r>
                      </m:e>
                      <m:sub>
                        <m:r>
                          <a:rPr lang="en-US" altLang="zh-TW" kern="0">
                            <a:latin typeface="Cambria Math"/>
                            <a:cs typeface="Times New Roman"/>
                          </a:rPr>
                          <m:t>3</m:t>
                        </m:r>
                      </m:sub>
                    </m:sSub>
                  </m:oMath>
                </a14:m>
                <a:r>
                  <a:rPr lang="en-US" altLang="zh-TW" kern="0" dirty="0">
                    <a:latin typeface="Times New Roman"/>
                    <a:cs typeface="Times New Roman"/>
                  </a:rPr>
                  <a:t> or </a:t>
                </a: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F</m:t>
                        </m:r>
                      </m:e>
                      <m:sub>
                        <m:r>
                          <m:rPr>
                            <m:sty m:val="p"/>
                          </m:rPr>
                          <a:rPr lang="en-US" altLang="zh-TW" kern="0">
                            <a:latin typeface="Cambria Math"/>
                            <a:cs typeface="Times New Roman"/>
                          </a:rPr>
                          <m:t>τ</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K</m:t>
                        </m:r>
                      </m:e>
                      <m:sub>
                        <m:r>
                          <a:rPr lang="en-US" altLang="zh-TW" kern="0">
                            <a:latin typeface="Cambria Math"/>
                            <a:cs typeface="Times New Roman"/>
                          </a:rPr>
                          <m:t>1</m:t>
                        </m:r>
                      </m:sub>
                    </m:sSub>
                  </m:oMath>
                </a14:m>
                <a:r>
                  <a:rPr lang="en-US" altLang="zh-TW" kern="0" dirty="0">
                    <a:latin typeface="Times New Roman"/>
                    <a:cs typeface="Times New Roman"/>
                  </a:rPr>
                  <a:t>   (6A)</a:t>
                </a:r>
                <a:r>
                  <a:rPr lang="zh-TW" altLang="zh-TW" kern="0" dirty="0">
                    <a:latin typeface="Times New Roman"/>
                    <a:cs typeface="Times New Roman"/>
                  </a:rPr>
                  <a:t>　</a:t>
                </a:r>
                <a:endParaRPr lang="zh-TW" altLang="zh-TW" sz="4400" kern="100" dirty="0">
                  <a:cs typeface="Times New Roman"/>
                </a:endParaRPr>
              </a:p>
              <a:p>
                <a:pPr>
                  <a:spcAft>
                    <a:spcPts val="0"/>
                  </a:spcAft>
                </a:pPr>
                <a:r>
                  <a:rPr lang="zh-TW" altLang="zh-TW" kern="0" dirty="0">
                    <a:latin typeface="Times New Roman"/>
                    <a:cs typeface="Times New Roman"/>
                  </a:rPr>
                  <a:t>賣權蝶狀價差組合提前執行平倉條件：</a:t>
                </a:r>
                <a:endParaRPr lang="zh-TW" altLang="zh-TW" sz="4400" kern="100" dirty="0">
                  <a:cs typeface="Times New Roman"/>
                </a:endParaRPr>
              </a:p>
              <a:p>
                <a:pPr>
                  <a:spcAft>
                    <a:spcPts val="0"/>
                  </a:spcAft>
                </a:pP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π</m:t>
                        </m:r>
                      </m:e>
                      <m:sub>
                        <m:r>
                          <m:rPr>
                            <m:sty m:val="p"/>
                          </m:rPr>
                          <a:rPr lang="en-US" altLang="zh-TW" kern="0">
                            <a:latin typeface="Cambria Math"/>
                            <a:cs typeface="Times New Roman"/>
                          </a:rPr>
                          <m:t>τ</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1</m:t>
                        </m:r>
                      </m:sub>
                    </m:sSub>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a:rPr lang="en-US" altLang="zh-TW" kern="0">
                            <a:latin typeface="Cambria Math"/>
                            <a:cs typeface="Times New Roman"/>
                          </a:rPr>
                          <m:t>1,</m:t>
                        </m:r>
                        <m:r>
                          <m:rPr>
                            <m:sty m:val="p"/>
                          </m:rPr>
                          <a:rPr lang="en-US" altLang="zh-TW" kern="0">
                            <a:latin typeface="Cambria Math"/>
                            <a:cs typeface="Times New Roman"/>
                          </a:rPr>
                          <m:t>τ</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2</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1</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a:rPr lang="en-US" altLang="zh-TW" kern="0">
                            <a:latin typeface="Cambria Math"/>
                            <a:cs typeface="Times New Roman"/>
                          </a:rPr>
                          <m:t>3,</m:t>
                        </m:r>
                        <m:r>
                          <m:rPr>
                            <m:sty m:val="p"/>
                          </m:rPr>
                          <a:rPr lang="en-US" altLang="zh-TW" kern="0">
                            <a:latin typeface="Cambria Math"/>
                            <a:cs typeface="Times New Roman"/>
                          </a:rPr>
                          <m:t>τ</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sSub>
                          <m:sSubPr>
                            <m:ctrlPr>
                              <a:rPr lang="zh-TW" altLang="zh-TW" i="1" kern="0">
                                <a:effectLst/>
                                <a:latin typeface="Cambria Math"/>
                                <a:ea typeface="Cambria Math"/>
                                <a:cs typeface="Times New Roman"/>
                              </a:rPr>
                            </m:ctrlPr>
                          </m:sSubPr>
                          <m:e>
                            <m:r>
                              <a:rPr lang="en-US" altLang="zh-TW" kern="0">
                                <a:latin typeface="Cambria Math"/>
                                <a:cs typeface="Times New Roman"/>
                              </a:rPr>
                              <m:t>ℶ</m:t>
                            </m:r>
                          </m:e>
                          <m:sub>
                            <m:r>
                              <a:rPr lang="en-US" altLang="zh-TW" kern="0">
                                <a:latin typeface="Cambria Math"/>
                                <a:cs typeface="Times New Roman"/>
                              </a:rPr>
                              <m:t>2</m:t>
                            </m:r>
                          </m:sub>
                        </m:sSub>
                        <m:r>
                          <m:rPr>
                            <m:sty m:val="p"/>
                          </m:rPr>
                          <a:rPr lang="en-US" altLang="zh-TW" kern="0">
                            <a:latin typeface="Cambria Math"/>
                            <a:cs typeface="Times New Roman"/>
                          </a:rPr>
                          <m:t>P</m:t>
                        </m:r>
                      </m:e>
                      <m:sub>
                        <m:r>
                          <a:rPr lang="en-US" altLang="zh-TW" kern="0">
                            <a:latin typeface="Cambria Math"/>
                            <a:cs typeface="Times New Roman"/>
                          </a:rPr>
                          <m:t>2,</m:t>
                        </m:r>
                        <m:r>
                          <m:rPr>
                            <m:sty m:val="p"/>
                          </m:rPr>
                          <a:rPr lang="en-US" altLang="zh-TW" kern="0">
                            <a:latin typeface="Cambria Math"/>
                            <a:cs typeface="Times New Roman"/>
                          </a:rPr>
                          <m:t>τ</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a:rPr lang="en-US" altLang="zh-TW" kern="0">
                            <a:latin typeface="Cambria Math"/>
                            <a:cs typeface="Times New Roman"/>
                          </a:rPr>
                          <m:t>2,</m:t>
                        </m:r>
                        <m:r>
                          <m:rPr>
                            <m:sty m:val="p"/>
                          </m:rPr>
                          <a:rPr lang="en-US" altLang="zh-TW" kern="0">
                            <a:latin typeface="Cambria Math"/>
                            <a:cs typeface="Times New Roman"/>
                          </a:rPr>
                          <m:t>τ</m:t>
                        </m:r>
                      </m:sub>
                    </m:sSub>
                    <m:r>
                      <a:rPr lang="en-US" altLang="zh-TW" i="1" kern="0">
                        <a:latin typeface="Cambria Math"/>
                        <a:cs typeface="Times New Roman"/>
                      </a:rPr>
                      <m:t>−</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a:rPr lang="en-US" altLang="zh-TW" kern="0">
                                <a:latin typeface="Cambria Math"/>
                                <a:cs typeface="Times New Roman"/>
                              </a:rPr>
                              <m:t>2ℶ</m:t>
                            </m:r>
                          </m:e>
                          <m:sub>
                            <m:r>
                              <a:rPr lang="en-US" altLang="zh-TW" kern="0">
                                <a:latin typeface="Cambria Math"/>
                                <a:cs typeface="Times New Roman"/>
                              </a:rPr>
                              <m:t>2</m:t>
                            </m:r>
                          </m:sub>
                        </m:sSub>
                      </m:e>
                    </m:d>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H</m:t>
                        </m:r>
                      </m:e>
                      <m:sub>
                        <m:r>
                          <m:rPr>
                            <m:sty m:val="p"/>
                          </m:rPr>
                          <a:rPr lang="en-US" altLang="zh-TW" kern="0">
                            <a:latin typeface="Cambria Math"/>
                            <a:cs typeface="Times New Roman"/>
                          </a:rPr>
                          <m:t>p</m:t>
                        </m:r>
                      </m:sub>
                    </m:sSub>
                    <m:r>
                      <a:rPr lang="en-US" altLang="zh-TW" i="1" kern="0">
                        <a:latin typeface="Cambria Math"/>
                        <a:cs typeface="Times New Roman"/>
                      </a:rPr>
                      <m:t>&gt;0</m:t>
                    </m:r>
                  </m:oMath>
                </a14:m>
                <a:r>
                  <a:rPr lang="zh-TW" altLang="zh-TW" kern="0" dirty="0">
                    <a:latin typeface="Times New Roman"/>
                    <a:cs typeface="Times New Roman"/>
                  </a:rPr>
                  <a:t>　且</a:t>
                </a:r>
                <a:endParaRPr lang="zh-TW" altLang="zh-TW" sz="4400" kern="100" dirty="0">
                  <a:cs typeface="Times New Roman"/>
                </a:endParaRPr>
              </a:p>
              <a:p>
                <a:pPr>
                  <a:spcAft>
                    <a:spcPts val="0"/>
                  </a:spcAft>
                </a:pP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F</m:t>
                        </m:r>
                      </m:e>
                      <m:sub>
                        <m:r>
                          <m:rPr>
                            <m:sty m:val="p"/>
                          </m:rPr>
                          <a:rPr lang="en-US" altLang="zh-TW" kern="0">
                            <a:latin typeface="Cambria Math"/>
                            <a:cs typeface="Times New Roman"/>
                          </a:rPr>
                          <m:t>τ</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K</m:t>
                        </m:r>
                      </m:e>
                      <m:sub>
                        <m:r>
                          <a:rPr lang="en-US" altLang="zh-TW" kern="0">
                            <a:latin typeface="Cambria Math"/>
                            <a:cs typeface="Times New Roman"/>
                          </a:rPr>
                          <m:t>3</m:t>
                        </m:r>
                      </m:sub>
                    </m:sSub>
                  </m:oMath>
                </a14:m>
                <a:r>
                  <a:rPr lang="en-US" altLang="zh-TW" kern="0" dirty="0">
                    <a:latin typeface="Times New Roman"/>
                    <a:cs typeface="Times New Roman"/>
                  </a:rPr>
                  <a:t> or </a:t>
                </a: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F</m:t>
                        </m:r>
                      </m:e>
                      <m:sub>
                        <m:r>
                          <m:rPr>
                            <m:sty m:val="p"/>
                          </m:rPr>
                          <a:rPr lang="en-US" altLang="zh-TW" kern="0">
                            <a:latin typeface="Cambria Math"/>
                            <a:cs typeface="Times New Roman"/>
                          </a:rPr>
                          <m:t>τ</m:t>
                        </m:r>
                      </m:sub>
                    </m:sSub>
                    <m:r>
                      <a:rPr lang="en-US" altLang="zh-TW"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K</m:t>
                        </m:r>
                      </m:e>
                      <m:sub>
                        <m:r>
                          <a:rPr lang="en-US" altLang="zh-TW" kern="0">
                            <a:latin typeface="Cambria Math"/>
                            <a:cs typeface="Times New Roman"/>
                          </a:rPr>
                          <m:t>1</m:t>
                        </m:r>
                      </m:sub>
                    </m:sSub>
                  </m:oMath>
                </a14:m>
                <a:r>
                  <a:rPr lang="en-US" altLang="zh-TW" kern="0" dirty="0">
                    <a:latin typeface="Times New Roman"/>
                    <a:cs typeface="Times New Roman"/>
                  </a:rPr>
                  <a:t>   (6B)</a:t>
                </a:r>
                <a:endParaRPr lang="zh-TW" altLang="zh-TW" sz="4400" kern="100" dirty="0">
                  <a:cs typeface="Times New Roman"/>
                </a:endParaRPr>
              </a:p>
              <a:p>
                <a:endParaRPr lang="en-US" altLang="zh-TW" dirty="0"/>
              </a:p>
              <a:p>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rotWithShape="1">
                <a:blip r:embed="rId3" cstate="print"/>
                <a:stretch>
                  <a:fillRect l="-1185" t="-2965"/>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410365274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1" algn="ctr" rtl="0">
              <a:spcBef>
                <a:spcPct val="0"/>
              </a:spcBef>
            </a:pPr>
            <a:r>
              <a:rPr lang="zh-TW" altLang="en-US" sz="4400" dirty="0" smtClean="0"/>
              <a:t>賣權買權平價關係式</a:t>
            </a:r>
            <a:endParaRPr lang="zh-TW" altLang="en-US" sz="4400"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noAutofit/>
              </a:bodyPr>
              <a:lstStyle/>
              <a:p>
                <a:pPr indent="0">
                  <a:buNone/>
                </a:pPr>
                <a:r>
                  <a:rPr lang="zh-TW" altLang="zh-TW" sz="2400" kern="0" dirty="0">
                    <a:latin typeface="Times New Roman"/>
                    <a:cs typeface="Times New Roman"/>
                  </a:rPr>
                  <a:t>以小台指、大台指選擇權及台指期貨進行說明，若不考慮股利發放和交易成本或賣空限制，其關係式為：</a:t>
                </a:r>
                <a:endParaRPr lang="zh-TW" altLang="zh-TW" sz="3600" kern="100" dirty="0">
                  <a:cs typeface="Times New Roman"/>
                </a:endParaRPr>
              </a:p>
              <a:p>
                <a:pPr>
                  <a:spcAft>
                    <a:spcPts val="0"/>
                  </a:spcAft>
                </a:pPr>
                <a14:m>
                  <m:oMath xmlns:m="http://schemas.openxmlformats.org/officeDocument/2006/math">
                    <m:d>
                      <m:dPr>
                        <m:ctrlPr>
                          <a:rPr lang="zh-TW" altLang="zh-TW" sz="2400" i="1" kern="0">
                            <a:effectLst/>
                            <a:latin typeface="Cambria Math"/>
                            <a:ea typeface="Cambria Math"/>
                            <a:cs typeface="Times New Roman"/>
                          </a:rPr>
                        </m:ctrlPr>
                      </m:dPr>
                      <m:e>
                        <m:r>
                          <m:rPr>
                            <m:sty m:val="p"/>
                          </m:rPr>
                          <a:rPr lang="en-US" altLang="zh-TW" sz="2400" kern="0">
                            <a:latin typeface="Cambria Math"/>
                            <a:cs typeface="Times New Roman"/>
                          </a:rPr>
                          <m:t>F</m:t>
                        </m:r>
                        <m:r>
                          <a:rPr lang="en-US" altLang="zh-TW" sz="2400" i="1" kern="0">
                            <a:latin typeface="Cambria Math"/>
                            <a:cs typeface="Times New Roman"/>
                          </a:rPr>
                          <m:t>−</m:t>
                        </m:r>
                        <m:r>
                          <m:rPr>
                            <m:sty m:val="p"/>
                          </m:rPr>
                          <a:rPr lang="en-US" altLang="zh-TW" sz="2400" kern="0">
                            <a:latin typeface="Cambria Math"/>
                            <a:cs typeface="Times New Roman"/>
                          </a:rPr>
                          <m:t>K</m:t>
                        </m:r>
                      </m:e>
                    </m:d>
                    <m:sSup>
                      <m:sSupPr>
                        <m:ctrlPr>
                          <a:rPr lang="zh-TW" altLang="zh-TW" sz="2400" i="1" kern="0">
                            <a:effectLst/>
                            <a:latin typeface="Cambria Math"/>
                            <a:ea typeface="Cambria Math"/>
                            <a:cs typeface="Times New Roman"/>
                          </a:rPr>
                        </m:ctrlPr>
                      </m:sSupPr>
                      <m:e>
                        <m:r>
                          <m:rPr>
                            <m:sty m:val="p"/>
                          </m:rPr>
                          <a:rPr lang="en-US" altLang="zh-TW" sz="2400" kern="0">
                            <a:latin typeface="Cambria Math"/>
                            <a:cs typeface="Times New Roman"/>
                          </a:rPr>
                          <m:t>e</m:t>
                        </m:r>
                      </m:e>
                      <m:sup>
                        <m:r>
                          <a:rPr lang="en-US" altLang="zh-TW" sz="2400" i="1" kern="0">
                            <a:latin typeface="Cambria Math"/>
                            <a:cs typeface="Times New Roman"/>
                          </a:rPr>
                          <m:t>−</m:t>
                        </m:r>
                        <m:r>
                          <m:rPr>
                            <m:sty m:val="p"/>
                          </m:rPr>
                          <a:rPr lang="en-US" altLang="zh-TW" sz="2400" kern="0">
                            <a:latin typeface="Cambria Math"/>
                            <a:cs typeface="Times New Roman"/>
                          </a:rPr>
                          <m:t>r</m:t>
                        </m:r>
                        <m:d>
                          <m:dPr>
                            <m:ctrlPr>
                              <a:rPr lang="zh-TW" altLang="zh-TW" sz="2400" i="1" kern="0">
                                <a:effectLst/>
                                <a:latin typeface="Cambria Math"/>
                                <a:ea typeface="Cambria Math"/>
                                <a:cs typeface="Times New Roman"/>
                              </a:rPr>
                            </m:ctrlPr>
                          </m:dPr>
                          <m:e>
                            <m:r>
                              <m:rPr>
                                <m:sty m:val="p"/>
                              </m:rPr>
                              <a:rPr lang="en-US" altLang="zh-TW" sz="2400" kern="0">
                                <a:latin typeface="Cambria Math"/>
                                <a:cs typeface="Times New Roman"/>
                              </a:rPr>
                              <m:t>T</m:t>
                            </m:r>
                            <m:r>
                              <a:rPr lang="en-US" altLang="zh-TW" sz="2400" i="1" kern="0">
                                <a:latin typeface="Cambria Math"/>
                                <a:cs typeface="Times New Roman"/>
                              </a:rPr>
                              <m:t>−</m:t>
                            </m:r>
                            <m:r>
                              <m:rPr>
                                <m:sty m:val="p"/>
                              </m:rPr>
                              <a:rPr lang="en-US" altLang="zh-TW" sz="2400" kern="0">
                                <a:latin typeface="Cambria Math"/>
                                <a:cs typeface="Times New Roman"/>
                              </a:rPr>
                              <m:t>t</m:t>
                            </m:r>
                          </m:e>
                        </m:d>
                      </m:sup>
                    </m:sSup>
                    <m:r>
                      <a:rPr lang="en-US" altLang="zh-TW" sz="2400" kern="0">
                        <a:latin typeface="Cambria Math"/>
                        <a:cs typeface="Times New Roman"/>
                      </a:rPr>
                      <m:t>=</m:t>
                    </m:r>
                    <m:r>
                      <m:rPr>
                        <m:sty m:val="p"/>
                      </m:rPr>
                      <a:rPr lang="en-US" altLang="zh-TW" sz="2400" kern="0">
                        <a:latin typeface="Cambria Math"/>
                        <a:cs typeface="Times New Roman"/>
                      </a:rPr>
                      <m:t>C</m:t>
                    </m:r>
                    <m:r>
                      <a:rPr lang="en-US" altLang="zh-TW" sz="2400" i="1" kern="0">
                        <a:latin typeface="Cambria Math"/>
                        <a:cs typeface="Times New Roman"/>
                      </a:rPr>
                      <m:t>−</m:t>
                    </m:r>
                    <m:r>
                      <m:rPr>
                        <m:sty m:val="p"/>
                      </m:rPr>
                      <a:rPr lang="en-US" altLang="zh-TW" sz="2400" kern="0">
                        <a:latin typeface="Cambria Math"/>
                        <a:cs typeface="Times New Roman"/>
                      </a:rPr>
                      <m:t>P</m:t>
                    </m:r>
                  </m:oMath>
                </a14:m>
                <a:r>
                  <a:rPr lang="en-US" altLang="zh-TW" sz="2400" kern="0" dirty="0">
                    <a:latin typeface="Times New Roman"/>
                    <a:cs typeface="Times New Roman"/>
                  </a:rPr>
                  <a:t>   (11</a:t>
                </a:r>
                <a:r>
                  <a:rPr lang="en-US" altLang="zh-TW" sz="2400" kern="0" dirty="0" smtClean="0">
                    <a:latin typeface="Times New Roman"/>
                    <a:cs typeface="Times New Roman"/>
                  </a:rPr>
                  <a:t>)</a:t>
                </a:r>
                <a:endParaRPr lang="en-US" altLang="zh-TW" sz="3600" kern="100" dirty="0">
                  <a:cs typeface="Times New Roman"/>
                </a:endParaRPr>
              </a:p>
              <a:p>
                <a:pPr>
                  <a:spcAft>
                    <a:spcPts val="0"/>
                  </a:spcAft>
                </a:pPr>
                <a:r>
                  <a:rPr lang="zh-TW" altLang="zh-TW" sz="2400" kern="0" dirty="0" smtClean="0">
                    <a:latin typeface="Times New Roman"/>
                    <a:cs typeface="Times New Roman"/>
                  </a:rPr>
                  <a:t>其中</a:t>
                </a:r>
                <a:r>
                  <a:rPr lang="en-US" altLang="zh-TW" sz="2400" kern="0" dirty="0">
                    <a:latin typeface="Times New Roman"/>
                    <a:cs typeface="Times New Roman"/>
                  </a:rPr>
                  <a:t>K</a:t>
                </a:r>
                <a:r>
                  <a:rPr lang="zh-TW" altLang="zh-TW" sz="2400" kern="0" dirty="0">
                    <a:latin typeface="Times New Roman"/>
                    <a:cs typeface="Times New Roman"/>
                  </a:rPr>
                  <a:t>代表選擇權的履約價格</a:t>
                </a:r>
                <a:r>
                  <a:rPr lang="zh-TW" altLang="zh-TW" sz="2400" kern="0" dirty="0" smtClean="0">
                    <a:latin typeface="Times New Roman"/>
                    <a:cs typeface="Times New Roman"/>
                  </a:rPr>
                  <a:t>。</a:t>
                </a:r>
                <a:endParaRPr lang="en-US" altLang="zh-TW" sz="2400" kern="0" dirty="0" smtClean="0">
                  <a:latin typeface="Times New Roman"/>
                  <a:cs typeface="Times New Roman"/>
                </a:endParaRPr>
              </a:p>
              <a:p>
                <a:endParaRPr lang="en-US" altLang="zh-TW" sz="2400" kern="0" dirty="0">
                  <a:latin typeface="Times New Roman"/>
                  <a:cs typeface="Times New Roman"/>
                </a:endParaRPr>
              </a:p>
              <a:p>
                <a:r>
                  <a:rPr lang="zh-TW" altLang="en-US" sz="2400" kern="0" dirty="0" smtClean="0">
                    <a:latin typeface="Times New Roman"/>
                    <a:cs typeface="Times New Roman"/>
                  </a:rPr>
                  <a:t>接著，</a:t>
                </a:r>
                <a:r>
                  <a:rPr lang="zh-TW" altLang="zh-TW" sz="2400" kern="0" dirty="0" smtClean="0">
                    <a:latin typeface="Times New Roman"/>
                    <a:cs typeface="Times New Roman"/>
                  </a:rPr>
                  <a:t>若</a:t>
                </a:r>
                <a:r>
                  <a:rPr lang="zh-TW" altLang="en-US" sz="2400" kern="0" dirty="0" smtClean="0">
                    <a:latin typeface="Times New Roman"/>
                    <a:cs typeface="Times New Roman"/>
                  </a:rPr>
                  <a:t>將</a:t>
                </a:r>
                <a:r>
                  <a:rPr lang="zh-TW" altLang="zh-TW" sz="2400" kern="0" dirty="0" smtClean="0">
                    <a:latin typeface="Times New Roman"/>
                    <a:cs typeface="Times New Roman"/>
                  </a:rPr>
                  <a:t>借</a:t>
                </a:r>
                <a:r>
                  <a:rPr lang="zh-TW" altLang="zh-TW" sz="2400" kern="0" dirty="0">
                    <a:latin typeface="Times New Roman"/>
                    <a:cs typeface="Times New Roman"/>
                  </a:rPr>
                  <a:t>入利率</a:t>
                </a:r>
                <a:r>
                  <a:rPr lang="en-US" altLang="zh-TW" sz="2400" kern="0" dirty="0">
                    <a:latin typeface="Times New Roman"/>
                    <a:cs typeface="Times New Roman"/>
                  </a:rPr>
                  <a:t>(</a:t>
                </a:r>
                <a:r>
                  <a:rPr lang="en-US" altLang="zh-TW" sz="2400" kern="0" dirty="0" err="1">
                    <a:latin typeface="Times New Roman"/>
                    <a:cs typeface="Times New Roman"/>
                  </a:rPr>
                  <a:t>rB</a:t>
                </a:r>
                <a:r>
                  <a:rPr lang="en-US" altLang="zh-TW" sz="2400" kern="0" dirty="0">
                    <a:latin typeface="Times New Roman"/>
                    <a:cs typeface="Times New Roman"/>
                  </a:rPr>
                  <a:t>)</a:t>
                </a:r>
                <a:r>
                  <a:rPr lang="zh-TW" altLang="zh-TW" sz="2400" kern="0" dirty="0">
                    <a:latin typeface="Times New Roman"/>
                    <a:cs typeface="Times New Roman"/>
                  </a:rPr>
                  <a:t>與貸出利率</a:t>
                </a:r>
                <a:r>
                  <a:rPr lang="en-US" altLang="zh-TW" sz="2400" kern="0" dirty="0">
                    <a:latin typeface="Times New Roman"/>
                    <a:cs typeface="Times New Roman"/>
                  </a:rPr>
                  <a:t>(</a:t>
                </a:r>
                <a:r>
                  <a:rPr lang="en-US" altLang="zh-TW" sz="2400" kern="0" dirty="0" err="1">
                    <a:latin typeface="Times New Roman"/>
                    <a:cs typeface="Times New Roman"/>
                  </a:rPr>
                  <a:t>rL</a:t>
                </a:r>
                <a:r>
                  <a:rPr lang="en-US" altLang="zh-TW" sz="2400" kern="0" dirty="0" smtClean="0">
                    <a:latin typeface="Times New Roman"/>
                    <a:cs typeface="Times New Roman"/>
                  </a:rPr>
                  <a:t>)</a:t>
                </a:r>
                <a:r>
                  <a:rPr lang="zh-TW" altLang="en-US" sz="2400" kern="0" dirty="0" smtClean="0">
                    <a:latin typeface="Times New Roman"/>
                    <a:cs typeface="Times New Roman"/>
                  </a:rPr>
                  <a:t>加入</a:t>
                </a:r>
                <a:r>
                  <a:rPr lang="zh-TW" altLang="zh-TW" sz="2400" kern="0" dirty="0" smtClean="0">
                    <a:latin typeface="Times New Roman"/>
                    <a:cs typeface="Times New Roman"/>
                  </a:rPr>
                  <a:t>，</a:t>
                </a:r>
                <a:r>
                  <a:rPr lang="zh-TW" altLang="en-US" sz="2400" kern="0" dirty="0" smtClean="0">
                    <a:latin typeface="Times New Roman"/>
                    <a:cs typeface="Times New Roman"/>
                  </a:rPr>
                  <a:t>並</a:t>
                </a:r>
                <a:r>
                  <a:rPr lang="zh-TW" altLang="zh-TW" sz="2400" kern="0" dirty="0" smtClean="0">
                    <a:latin typeface="Times New Roman"/>
                    <a:cs typeface="Times New Roman"/>
                  </a:rPr>
                  <a:t>考慮</a:t>
                </a:r>
                <a:r>
                  <a:rPr lang="zh-TW" altLang="zh-TW" sz="2400" kern="0" dirty="0">
                    <a:latin typeface="Times New Roman"/>
                    <a:cs typeface="Times New Roman"/>
                  </a:rPr>
                  <a:t>成本與</a:t>
                </a:r>
                <a:r>
                  <a:rPr lang="zh-TW" altLang="zh-TW" sz="2400" kern="0" dirty="0" smtClean="0">
                    <a:latin typeface="Times New Roman"/>
                    <a:cs typeface="Times New Roman"/>
                  </a:rPr>
                  <a:t>費用</a:t>
                </a:r>
                <a:r>
                  <a:rPr lang="zh-TW" altLang="en-US" sz="2400" kern="0" dirty="0" smtClean="0">
                    <a:latin typeface="Times New Roman"/>
                    <a:cs typeface="Times New Roman"/>
                  </a:rPr>
                  <a:t>的話</a:t>
                </a:r>
                <a:r>
                  <a:rPr lang="en-US" altLang="zh-TW" sz="2400" kern="0" dirty="0" smtClean="0">
                    <a:latin typeface="Times New Roman"/>
                    <a:cs typeface="Times New Roman"/>
                  </a:rPr>
                  <a:t>(</a:t>
                </a:r>
                <a:r>
                  <a:rPr lang="zh-TW" altLang="zh-TW" sz="2400" kern="0" dirty="0">
                    <a:latin typeface="Times New Roman"/>
                    <a:cs typeface="Times New Roman"/>
                  </a:rPr>
                  <a:t>需先考慮契約規格比率</a:t>
                </a:r>
                <a:r>
                  <a:rPr lang="en-US" altLang="zh-TW" sz="2400" kern="0" dirty="0" smtClean="0">
                    <a:latin typeface="Times New Roman"/>
                    <a:cs typeface="Times New Roman"/>
                  </a:rPr>
                  <a:t>θ)</a:t>
                </a:r>
                <a:r>
                  <a:rPr lang="zh-TW" altLang="en-US" sz="2400" kern="0" dirty="0" smtClean="0">
                    <a:latin typeface="Times New Roman"/>
                    <a:cs typeface="Times New Roman"/>
                  </a:rPr>
                  <a:t>，以兩種投資組合為例</a:t>
                </a:r>
                <a:endParaRPr lang="zh-TW" altLang="en-US" sz="2400"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rotWithShape="1">
                <a:blip r:embed="rId3" cstate="print"/>
                <a:stretch>
                  <a:fillRect l="-963" t="-1078" r="-667"/>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36233231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1" algn="ctr" rtl="0">
              <a:spcBef>
                <a:spcPct val="0"/>
              </a:spcBef>
            </a:pPr>
            <a:r>
              <a:rPr lang="zh-TW" altLang="en-US" sz="4400" dirty="0" smtClean="0"/>
              <a:t>賣權買權平價關係式</a:t>
            </a:r>
            <a:endParaRPr lang="zh-TW" altLang="en-US" sz="4400"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noAutofit/>
              </a:bodyPr>
              <a:lstStyle/>
              <a:p>
                <a:pPr>
                  <a:spcAft>
                    <a:spcPts val="0"/>
                  </a:spcAft>
                </a:pPr>
                <a:r>
                  <a:rPr lang="zh-TW" altLang="zh-TW" sz="2400" kern="0" dirty="0" smtClean="0">
                    <a:latin typeface="Times New Roman"/>
                    <a:cs typeface="Times New Roman"/>
                  </a:rPr>
                  <a:t>套</a:t>
                </a:r>
                <a:r>
                  <a:rPr lang="zh-TW" altLang="zh-TW" sz="2400" kern="0" dirty="0">
                    <a:latin typeface="Times New Roman"/>
                    <a:cs typeface="Times New Roman"/>
                  </a:rPr>
                  <a:t>利組合</a:t>
                </a:r>
                <a:r>
                  <a:rPr lang="en-US" altLang="zh-TW" sz="2400" kern="0" dirty="0">
                    <a:latin typeface="Times New Roman"/>
                    <a:cs typeface="Times New Roman"/>
                  </a:rPr>
                  <a:t>Z</a:t>
                </a:r>
                <a:r>
                  <a:rPr lang="zh-TW" altLang="zh-TW" sz="2400" kern="0" dirty="0">
                    <a:latin typeface="Times New Roman"/>
                    <a:cs typeface="Times New Roman"/>
                  </a:rPr>
                  <a:t>（</a:t>
                </a:r>
                <a:r>
                  <a:rPr lang="zh-TW" altLang="zh-TW" sz="2400" kern="100" dirty="0">
                    <a:latin typeface="Times New Roman"/>
                    <a:cs typeface="Times New Roman"/>
                  </a:rPr>
                  <a:t>放空買權、買進賣權、買進期貨</a:t>
                </a:r>
                <a:r>
                  <a:rPr lang="zh-TW" altLang="zh-TW" sz="2400" kern="100" dirty="0" smtClean="0">
                    <a:latin typeface="Times New Roman"/>
                    <a:cs typeface="Times New Roman"/>
                  </a:rPr>
                  <a:t>、</a:t>
                </a:r>
                <a:r>
                  <a:rPr lang="zh-TW" altLang="en-US" sz="2400" kern="100" dirty="0" smtClean="0">
                    <a:latin typeface="Times New Roman"/>
                    <a:cs typeface="Times New Roman"/>
                  </a:rPr>
                  <a:t>貸出</a:t>
                </a:r>
                <a14:m>
                  <m:oMath xmlns:m="http://schemas.openxmlformats.org/officeDocument/2006/math">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F</m:t>
                        </m:r>
                        <m:r>
                          <a:rPr lang="en-US" altLang="zh-TW" sz="2400" i="1" kern="0">
                            <a:latin typeface="Cambria Math"/>
                            <a:cs typeface="Times New Roman"/>
                          </a:rPr>
                          <m:t>−</m:t>
                        </m:r>
                        <m:r>
                          <m:rPr>
                            <m:sty m:val="p"/>
                          </m:rPr>
                          <a:rPr lang="en-US" altLang="zh-TW" sz="2400" kern="0">
                            <a:latin typeface="Cambria Math"/>
                            <a:cs typeface="Times New Roman"/>
                          </a:rPr>
                          <m:t>K</m:t>
                        </m:r>
                      </m:e>
                    </m:d>
                    <m:sSup>
                      <m:sSupPr>
                        <m:ctrlPr>
                          <a:rPr lang="zh-TW" altLang="zh-TW" sz="2400" i="1" kern="0">
                            <a:latin typeface="Cambria Math"/>
                            <a:ea typeface="Cambria Math"/>
                            <a:cs typeface="Times New Roman"/>
                          </a:rPr>
                        </m:ctrlPr>
                      </m:sSupPr>
                      <m:e>
                        <m:r>
                          <m:rPr>
                            <m:sty m:val="p"/>
                          </m:rPr>
                          <a:rPr lang="en-US" altLang="zh-TW" sz="2400" kern="0">
                            <a:latin typeface="Cambria Math"/>
                            <a:cs typeface="Times New Roman"/>
                          </a:rPr>
                          <m:t>e</m:t>
                        </m:r>
                      </m:e>
                      <m:sup>
                        <m:r>
                          <a:rPr lang="en-US" altLang="zh-TW" sz="2400" i="1" kern="0">
                            <a:latin typeface="Cambria Math"/>
                            <a:cs typeface="Times New Roman"/>
                          </a:rPr>
                          <m:t>−</m:t>
                        </m:r>
                        <m:r>
                          <m:rPr>
                            <m:sty m:val="p"/>
                          </m:rPr>
                          <a:rPr lang="en-US" altLang="zh-TW" sz="2400" kern="0">
                            <a:latin typeface="Cambria Math"/>
                            <a:cs typeface="Times New Roman"/>
                          </a:rPr>
                          <m:t>rL</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T</m:t>
                            </m:r>
                            <m:r>
                              <a:rPr lang="en-US" altLang="zh-TW" sz="2400" i="1" kern="0">
                                <a:latin typeface="Cambria Math"/>
                                <a:cs typeface="Times New Roman"/>
                              </a:rPr>
                              <m:t>−</m:t>
                            </m:r>
                            <m:r>
                              <m:rPr>
                                <m:sty m:val="p"/>
                              </m:rPr>
                              <a:rPr lang="en-US" altLang="zh-TW" sz="2400" kern="0">
                                <a:latin typeface="Cambria Math"/>
                                <a:cs typeface="Times New Roman"/>
                              </a:rPr>
                              <m:t>t</m:t>
                            </m:r>
                          </m:e>
                        </m:d>
                      </m:sup>
                    </m:sSup>
                  </m:oMath>
                </a14:m>
                <a:r>
                  <a:rPr lang="en-US" altLang="zh-TW" sz="2400" kern="0" dirty="0" smtClean="0">
                    <a:latin typeface="Times New Roman"/>
                    <a:cs typeface="Times New Roman"/>
                  </a:rPr>
                  <a:t>(</a:t>
                </a:r>
                <a:r>
                  <a:rPr lang="zh-TW" altLang="en-US" sz="2400" kern="0" dirty="0" smtClean="0">
                    <a:latin typeface="Times New Roman"/>
                    <a:cs typeface="Times New Roman"/>
                  </a:rPr>
                  <a:t>或借入</a:t>
                </a:r>
                <a14:m>
                  <m:oMath xmlns:m="http://schemas.openxmlformats.org/officeDocument/2006/math">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K</m:t>
                        </m:r>
                        <m:r>
                          <a:rPr lang="en-US" altLang="zh-TW" sz="2400" i="1" kern="0">
                            <a:latin typeface="Cambria Math"/>
                            <a:cs typeface="Times New Roman"/>
                          </a:rPr>
                          <m:t>−</m:t>
                        </m:r>
                        <m:r>
                          <m:rPr>
                            <m:sty m:val="p"/>
                          </m:rPr>
                          <a:rPr lang="en-US" altLang="zh-TW" sz="2400" kern="0">
                            <a:latin typeface="Cambria Math"/>
                            <a:cs typeface="Times New Roman"/>
                          </a:rPr>
                          <m:t>F</m:t>
                        </m:r>
                      </m:e>
                    </m:d>
                    <m:sSup>
                      <m:sSupPr>
                        <m:ctrlPr>
                          <a:rPr lang="zh-TW" altLang="zh-TW" sz="2400" i="1" kern="0">
                            <a:latin typeface="Cambria Math"/>
                            <a:ea typeface="Cambria Math"/>
                            <a:cs typeface="Times New Roman"/>
                          </a:rPr>
                        </m:ctrlPr>
                      </m:sSupPr>
                      <m:e>
                        <m:r>
                          <m:rPr>
                            <m:sty m:val="p"/>
                          </m:rPr>
                          <a:rPr lang="en-US" altLang="zh-TW" sz="2400" kern="0">
                            <a:latin typeface="Cambria Math"/>
                            <a:cs typeface="Times New Roman"/>
                          </a:rPr>
                          <m:t>e</m:t>
                        </m:r>
                      </m:e>
                      <m:sup>
                        <m:r>
                          <a:rPr lang="en-US" altLang="zh-TW" sz="2400" i="1" kern="0">
                            <a:latin typeface="Cambria Math"/>
                            <a:cs typeface="Times New Roman"/>
                          </a:rPr>
                          <m:t>−</m:t>
                        </m:r>
                        <m:r>
                          <m:rPr>
                            <m:sty m:val="p"/>
                          </m:rPr>
                          <a:rPr lang="en-US" altLang="zh-TW" sz="2400" kern="0">
                            <a:latin typeface="Cambria Math"/>
                            <a:cs typeface="Times New Roman"/>
                          </a:rPr>
                          <m:t>rB</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T</m:t>
                            </m:r>
                            <m:r>
                              <a:rPr lang="en-US" altLang="zh-TW" sz="2400" i="1" kern="0">
                                <a:latin typeface="Cambria Math"/>
                                <a:cs typeface="Times New Roman"/>
                              </a:rPr>
                              <m:t>−</m:t>
                            </m:r>
                            <m:r>
                              <m:rPr>
                                <m:sty m:val="p"/>
                              </m:rPr>
                              <a:rPr lang="en-US" altLang="zh-TW" sz="2400" kern="0">
                                <a:latin typeface="Cambria Math"/>
                                <a:cs typeface="Times New Roman"/>
                              </a:rPr>
                              <m:t>t</m:t>
                            </m:r>
                          </m:e>
                        </m:d>
                      </m:sup>
                    </m:sSup>
                  </m:oMath>
                </a14:m>
                <a:r>
                  <a:rPr lang="en-US" altLang="zh-TW" sz="2400" kern="0" dirty="0" smtClean="0">
                    <a:latin typeface="Times New Roman"/>
                    <a:cs typeface="Times New Roman"/>
                  </a:rPr>
                  <a:t>)</a:t>
                </a:r>
                <a:r>
                  <a:rPr lang="zh-TW" altLang="zh-TW" sz="2400" kern="0" dirty="0" smtClean="0">
                    <a:latin typeface="Times New Roman"/>
                    <a:cs typeface="Times New Roman"/>
                  </a:rPr>
                  <a:t>）</a:t>
                </a:r>
                <a:r>
                  <a:rPr lang="zh-TW" altLang="zh-TW" sz="2400" kern="0" dirty="0">
                    <a:latin typeface="Times New Roman"/>
                    <a:cs typeface="Times New Roman"/>
                  </a:rPr>
                  <a:t>及其期初交易獲利</a:t>
                </a:r>
                <a:r>
                  <a:rPr lang="zh-TW" altLang="zh-TW" sz="2400" kern="0" dirty="0">
                    <a:ea typeface="Times New Roman"/>
                    <a:cs typeface="Times New Roman"/>
                  </a:rPr>
                  <a:t> </a:t>
                </a:r>
                <a:r>
                  <a:rPr lang="en-US" altLang="zh-TW" sz="2400" kern="0" dirty="0">
                    <a:ea typeface="Times New Roman"/>
                    <a:cs typeface="Times New Roman"/>
                  </a:rPr>
                  <a:t>(</a:t>
                </a:r>
                <a:r>
                  <a:rPr lang="en-US" altLang="zh-TW" sz="2400" b="1" kern="0" dirty="0">
                    <a:ea typeface="Times New Roman"/>
                    <a:cs typeface="Times New Roman"/>
                  </a:rPr>
                  <a:t>π</a:t>
                </a:r>
                <a:r>
                  <a:rPr lang="en-US" altLang="zh-TW" sz="2400" kern="0" dirty="0">
                    <a:ea typeface="Times New Roman"/>
                    <a:cs typeface="Times New Roman"/>
                  </a:rPr>
                  <a:t>)</a:t>
                </a:r>
                <a:r>
                  <a:rPr lang="zh-TW" altLang="zh-TW" sz="2400" kern="0" dirty="0">
                    <a:latin typeface="Times New Roman"/>
                    <a:cs typeface="Times New Roman"/>
                  </a:rPr>
                  <a:t>。</a:t>
                </a:r>
                <a:r>
                  <a:rPr lang="en-US" altLang="zh-TW" sz="2400" kern="0" dirty="0">
                    <a:latin typeface="Times New Roman"/>
                    <a:cs typeface="Times New Roman"/>
                  </a:rPr>
                  <a:t/>
                </a:r>
                <a:br>
                  <a:rPr lang="en-US" altLang="zh-TW" sz="2400" kern="0" dirty="0">
                    <a:latin typeface="Times New Roman"/>
                    <a:cs typeface="Times New Roman"/>
                  </a:rPr>
                </a:br>
                <a:r>
                  <a:rPr lang="zh-TW" altLang="zh-TW" sz="2400" kern="0" dirty="0">
                    <a:latin typeface="Times New Roman"/>
                    <a:cs typeface="Times New Roman"/>
                  </a:rPr>
                  <a:t>若套利組合</a:t>
                </a:r>
                <a:r>
                  <a:rPr lang="en-US" altLang="zh-TW" sz="2400" kern="0" dirty="0">
                    <a:latin typeface="Times New Roman"/>
                    <a:cs typeface="Times New Roman"/>
                  </a:rPr>
                  <a:t>Z</a:t>
                </a:r>
                <a:r>
                  <a:rPr lang="zh-TW" altLang="zh-TW" sz="2400" kern="0" dirty="0">
                    <a:latin typeface="Times New Roman"/>
                    <a:cs typeface="Times New Roman"/>
                  </a:rPr>
                  <a:t>欲套利成功，需滿足以下條件關係式：</a:t>
                </a:r>
                <a:endParaRPr lang="zh-TW" altLang="zh-TW" sz="3600" kern="100" dirty="0">
                  <a:cs typeface="Times New Roman"/>
                </a:endParaRPr>
              </a:p>
              <a:p>
                <a:pPr>
                  <a:spcAft>
                    <a:spcPts val="0"/>
                  </a:spcAft>
                </a:pPr>
                <a14:m>
                  <m:oMath xmlns:m="http://schemas.openxmlformats.org/officeDocument/2006/math">
                    <m:r>
                      <m:rPr>
                        <m:sty m:val="p"/>
                      </m:rPr>
                      <a:rPr lang="en-US" altLang="zh-TW" sz="2400" kern="0">
                        <a:latin typeface="Cambria Math"/>
                        <a:cs typeface="Times New Roman"/>
                      </a:rPr>
                      <m:t>π</m:t>
                    </m:r>
                    <m:r>
                      <a:rPr lang="en-US" altLang="zh-TW" sz="2400" kern="0">
                        <a:latin typeface="Cambria Math"/>
                        <a:cs typeface="Times New Roman"/>
                      </a:rPr>
                      <m:t>=</m:t>
                    </m:r>
                    <m:r>
                      <m:rPr>
                        <m:sty m:val="p"/>
                      </m:rPr>
                      <a:rPr lang="en-US" altLang="zh-TW" sz="2400" kern="0">
                        <a:latin typeface="Cambria Math"/>
                        <a:cs typeface="Times New Roman"/>
                      </a:rPr>
                      <m:t>θ</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C</m:t>
                        </m:r>
                        <m:r>
                          <a:rPr lang="en-US" altLang="zh-TW" sz="2400" i="1" kern="0">
                            <a:latin typeface="Cambria Math"/>
                            <a:cs typeface="Times New Roman"/>
                          </a:rPr>
                          <m:t>−</m:t>
                        </m:r>
                        <m:r>
                          <m:rPr>
                            <m:sty m:val="p"/>
                          </m:rPr>
                          <a:rPr lang="en-US" altLang="zh-TW" sz="2400" kern="0">
                            <a:latin typeface="Cambria Math"/>
                            <a:cs typeface="Times New Roman"/>
                          </a:rPr>
                          <m:t>P</m:t>
                        </m:r>
                      </m:e>
                    </m:d>
                    <m:r>
                      <a:rPr lang="en-US" altLang="zh-TW" sz="2400" i="1" kern="0">
                        <a:latin typeface="Cambria Math"/>
                        <a:cs typeface="Times New Roman"/>
                      </a:rPr>
                      <m:t>−</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F</m:t>
                        </m:r>
                        <m:r>
                          <a:rPr lang="en-US" altLang="zh-TW" sz="2400" i="1" kern="0">
                            <a:latin typeface="Cambria Math"/>
                            <a:cs typeface="Times New Roman"/>
                          </a:rPr>
                          <m:t>−</m:t>
                        </m:r>
                        <m:r>
                          <m:rPr>
                            <m:sty m:val="p"/>
                          </m:rPr>
                          <a:rPr lang="en-US" altLang="zh-TW" sz="2400" kern="0">
                            <a:latin typeface="Cambria Math"/>
                            <a:cs typeface="Times New Roman"/>
                          </a:rPr>
                          <m:t>K</m:t>
                        </m:r>
                      </m:e>
                    </m:d>
                    <m:sSup>
                      <m:sSupPr>
                        <m:ctrlPr>
                          <a:rPr lang="zh-TW" altLang="zh-TW" sz="2400" i="1" kern="0">
                            <a:latin typeface="Cambria Math"/>
                            <a:ea typeface="Cambria Math"/>
                            <a:cs typeface="Times New Roman"/>
                          </a:rPr>
                        </m:ctrlPr>
                      </m:sSupPr>
                      <m:e>
                        <m:r>
                          <m:rPr>
                            <m:sty m:val="p"/>
                          </m:rPr>
                          <a:rPr lang="en-US" altLang="zh-TW" sz="2400" kern="0">
                            <a:latin typeface="Cambria Math"/>
                            <a:cs typeface="Times New Roman"/>
                          </a:rPr>
                          <m:t>e</m:t>
                        </m:r>
                      </m:e>
                      <m:sup>
                        <m:r>
                          <a:rPr lang="en-US" altLang="zh-TW" sz="2400" i="1" kern="0">
                            <a:latin typeface="Cambria Math"/>
                            <a:cs typeface="Times New Roman"/>
                          </a:rPr>
                          <m:t>−</m:t>
                        </m:r>
                        <m:r>
                          <m:rPr>
                            <m:sty m:val="p"/>
                          </m:rPr>
                          <a:rPr lang="en-US" altLang="zh-TW" sz="2400" kern="0">
                            <a:latin typeface="Cambria Math"/>
                            <a:cs typeface="Times New Roman"/>
                          </a:rPr>
                          <m:t>rL</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T</m:t>
                            </m:r>
                            <m:r>
                              <a:rPr lang="en-US" altLang="zh-TW" sz="2400" i="1" kern="0">
                                <a:latin typeface="Cambria Math"/>
                                <a:cs typeface="Times New Roman"/>
                              </a:rPr>
                              <m:t>−</m:t>
                            </m:r>
                            <m:r>
                              <m:rPr>
                                <m:sty m:val="p"/>
                              </m:rPr>
                              <a:rPr lang="en-US" altLang="zh-TW" sz="2400" kern="0">
                                <a:latin typeface="Cambria Math"/>
                                <a:cs typeface="Times New Roman"/>
                              </a:rPr>
                              <m:t>t</m:t>
                            </m:r>
                          </m:e>
                        </m:d>
                      </m:sup>
                    </m:sSup>
                    <m:r>
                      <a:rPr lang="en-US" altLang="zh-TW" sz="2400" i="1" kern="0">
                        <a:latin typeface="Cambria Math"/>
                        <a:cs typeface="Times New Roman"/>
                      </a:rPr>
                      <m:t>−</m:t>
                    </m:r>
                    <m:sSub>
                      <m:sSubPr>
                        <m:ctrlPr>
                          <a:rPr lang="zh-TW" altLang="zh-TW" sz="2400" i="1" kern="0">
                            <a:latin typeface="Cambria Math"/>
                            <a:ea typeface="Cambria Math"/>
                            <a:cs typeface="Times New Roman"/>
                          </a:rPr>
                        </m:ctrlPr>
                      </m:sSubPr>
                      <m:e>
                        <m:r>
                          <m:rPr>
                            <m:sty m:val="p"/>
                          </m:rPr>
                          <a:rPr lang="en-US" altLang="zh-TW" sz="2400" kern="0">
                            <a:latin typeface="Cambria Math"/>
                            <a:cs typeface="Times New Roman"/>
                          </a:rPr>
                          <m:t>θH</m:t>
                        </m:r>
                      </m:e>
                      <m:sub>
                        <m:r>
                          <m:rPr>
                            <m:sty m:val="p"/>
                          </m:rPr>
                          <a:rPr lang="en-US" altLang="zh-TW" sz="2400" kern="0">
                            <a:latin typeface="Cambria Math"/>
                            <a:cs typeface="Times New Roman"/>
                          </a:rPr>
                          <m:t>c</m:t>
                        </m:r>
                      </m:sub>
                    </m:sSub>
                    <m:r>
                      <a:rPr lang="en-US" altLang="zh-TW" sz="2400" i="1" kern="0">
                        <a:latin typeface="Cambria Math"/>
                        <a:cs typeface="Times New Roman"/>
                      </a:rPr>
                      <m:t>−</m:t>
                    </m:r>
                    <m:sSub>
                      <m:sSubPr>
                        <m:ctrlPr>
                          <a:rPr lang="zh-TW" altLang="zh-TW" sz="2400" i="1" kern="0">
                            <a:latin typeface="Cambria Math"/>
                            <a:ea typeface="Cambria Math"/>
                            <a:cs typeface="Times New Roman"/>
                          </a:rPr>
                        </m:ctrlPr>
                      </m:sSubPr>
                      <m:e>
                        <m:r>
                          <m:rPr>
                            <m:sty m:val="p"/>
                          </m:rPr>
                          <a:rPr lang="en-US" altLang="zh-TW" sz="2400" kern="0">
                            <a:latin typeface="Cambria Math"/>
                            <a:cs typeface="Times New Roman"/>
                          </a:rPr>
                          <m:t>θH</m:t>
                        </m:r>
                      </m:e>
                      <m:sub>
                        <m:r>
                          <m:rPr>
                            <m:sty m:val="p"/>
                          </m:rPr>
                          <a:rPr lang="en-US" altLang="zh-TW" sz="2400" kern="0">
                            <a:latin typeface="Cambria Math"/>
                            <a:cs typeface="Times New Roman"/>
                          </a:rPr>
                          <m:t>p</m:t>
                        </m:r>
                      </m:sub>
                    </m:sSub>
                    <m:r>
                      <a:rPr lang="en-US" altLang="zh-TW" sz="2400" i="1" kern="0">
                        <a:latin typeface="Cambria Math"/>
                        <a:cs typeface="Times New Roman"/>
                      </a:rPr>
                      <m:t>−</m:t>
                    </m:r>
                    <m:sSub>
                      <m:sSubPr>
                        <m:ctrlPr>
                          <a:rPr lang="zh-TW" altLang="zh-TW" sz="2400" i="1" kern="0">
                            <a:latin typeface="Cambria Math"/>
                            <a:ea typeface="Cambria Math"/>
                            <a:cs typeface="Times New Roman"/>
                          </a:rPr>
                        </m:ctrlPr>
                      </m:sSubPr>
                      <m:e>
                        <m:r>
                          <m:rPr>
                            <m:sty m:val="p"/>
                          </m:rPr>
                          <a:rPr lang="en-US" altLang="zh-TW" sz="2400" kern="0">
                            <a:latin typeface="Cambria Math"/>
                            <a:cs typeface="Times New Roman"/>
                          </a:rPr>
                          <m:t>H</m:t>
                        </m:r>
                      </m:e>
                      <m:sub>
                        <m:r>
                          <m:rPr>
                            <m:sty m:val="p"/>
                          </m:rPr>
                          <a:rPr lang="en-US" altLang="zh-TW" sz="2400" kern="0">
                            <a:latin typeface="Cambria Math"/>
                            <a:cs typeface="Times New Roman"/>
                          </a:rPr>
                          <m:t>F</m:t>
                        </m:r>
                      </m:sub>
                    </m:sSub>
                    <m:r>
                      <a:rPr lang="en-US" altLang="zh-TW" sz="2400" i="1" kern="0">
                        <a:latin typeface="Cambria Math"/>
                        <a:cs typeface="Times New Roman"/>
                      </a:rPr>
                      <m:t>−</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m</m:t>
                        </m:r>
                      </m:e>
                    </m:d>
                    <m:r>
                      <a:rPr lang="en-US" altLang="zh-TW" sz="2400" kern="0">
                        <a:latin typeface="Cambria Math"/>
                        <a:cs typeface="Times New Roman"/>
                      </a:rPr>
                      <m:t>&gt;</m:t>
                    </m:r>
                    <m:r>
                      <a:rPr lang="en-US" altLang="zh-TW" sz="2400" i="1" kern="0">
                        <a:latin typeface="Cambria Math"/>
                        <a:cs typeface="Times New Roman"/>
                      </a:rPr>
                      <m:t>0</m:t>
                    </m:r>
                  </m:oMath>
                </a14:m>
                <a:r>
                  <a:rPr lang="en-US" altLang="zh-TW" sz="2400" kern="0" dirty="0">
                    <a:latin typeface="Times New Roman"/>
                    <a:cs typeface="Times New Roman"/>
                  </a:rPr>
                  <a:t> </a:t>
                </a:r>
                <a:r>
                  <a:rPr lang="zh-TW" altLang="zh-TW" sz="2400" kern="0" dirty="0">
                    <a:latin typeface="Times New Roman"/>
                    <a:cs typeface="Times New Roman"/>
                  </a:rPr>
                  <a:t>當</a:t>
                </a:r>
                <a:r>
                  <a:rPr lang="zh-TW" altLang="zh-TW" sz="2400" kern="0" dirty="0">
                    <a:ea typeface="Times New Roman"/>
                    <a:cs typeface="Times New Roman"/>
                  </a:rPr>
                  <a:t> </a:t>
                </a:r>
                <a14:m>
                  <m:oMath xmlns:m="http://schemas.openxmlformats.org/officeDocument/2006/math">
                    <m:r>
                      <m:rPr>
                        <m:sty m:val="p"/>
                      </m:rPr>
                      <a:rPr lang="en-US" altLang="zh-TW" sz="2400" kern="0">
                        <a:latin typeface="Cambria Math"/>
                        <a:cs typeface="Times New Roman"/>
                      </a:rPr>
                      <m:t>F</m:t>
                    </m:r>
                    <m:r>
                      <a:rPr lang="en-US" altLang="zh-TW" sz="2400" i="1" kern="0">
                        <a:latin typeface="Cambria Math"/>
                        <a:cs typeface="Times New Roman"/>
                      </a:rPr>
                      <m:t>−</m:t>
                    </m:r>
                    <m:r>
                      <m:rPr>
                        <m:sty m:val="p"/>
                      </m:rPr>
                      <a:rPr lang="en-US" altLang="zh-TW" sz="2400" kern="0">
                        <a:latin typeface="Cambria Math"/>
                        <a:cs typeface="Times New Roman"/>
                      </a:rPr>
                      <m:t>K</m:t>
                    </m:r>
                    <m:r>
                      <a:rPr lang="en-US" altLang="zh-TW" sz="2400" kern="0">
                        <a:latin typeface="Cambria Math"/>
                        <a:cs typeface="Times New Roman"/>
                      </a:rPr>
                      <m:t>≥0</m:t>
                    </m:r>
                  </m:oMath>
                </a14:m>
                <a:r>
                  <a:rPr lang="en-US" altLang="zh-TW" sz="2400" kern="0" dirty="0">
                    <a:latin typeface="Times New Roman"/>
                    <a:cs typeface="Times New Roman"/>
                  </a:rPr>
                  <a:t> (14A)</a:t>
                </a:r>
                <a:r>
                  <a:rPr lang="zh-TW" altLang="zh-TW" sz="2400" kern="0" dirty="0">
                    <a:latin typeface="Times New Roman"/>
                    <a:cs typeface="Times New Roman"/>
                  </a:rPr>
                  <a:t>　</a:t>
                </a:r>
                <a:r>
                  <a:rPr lang="en-US" altLang="zh-TW" sz="2400" kern="0" dirty="0">
                    <a:latin typeface="Times New Roman"/>
                    <a:cs typeface="Times New Roman"/>
                  </a:rPr>
                  <a:t>or</a:t>
                </a:r>
                <a:endParaRPr lang="zh-TW" altLang="zh-TW" sz="3600" kern="100" dirty="0">
                  <a:cs typeface="Times New Roman"/>
                </a:endParaRPr>
              </a:p>
              <a:p>
                <a:pPr>
                  <a:spcAft>
                    <a:spcPts val="0"/>
                  </a:spcAft>
                </a:pPr>
                <a14:m>
                  <m:oMath xmlns:m="http://schemas.openxmlformats.org/officeDocument/2006/math">
                    <m:r>
                      <m:rPr>
                        <m:sty m:val="p"/>
                      </m:rPr>
                      <a:rPr lang="en-US" altLang="zh-TW" sz="2400" kern="0">
                        <a:latin typeface="Cambria Math"/>
                        <a:cs typeface="Times New Roman"/>
                      </a:rPr>
                      <m:t>π</m:t>
                    </m:r>
                    <m:r>
                      <a:rPr lang="en-US" altLang="zh-TW" sz="2400" kern="0">
                        <a:latin typeface="Cambria Math"/>
                        <a:cs typeface="Times New Roman"/>
                      </a:rPr>
                      <m:t>=</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K</m:t>
                        </m:r>
                        <m:r>
                          <a:rPr lang="en-US" altLang="zh-TW" sz="2400" i="1" kern="0">
                            <a:latin typeface="Cambria Math"/>
                            <a:cs typeface="Times New Roman"/>
                          </a:rPr>
                          <m:t>−</m:t>
                        </m:r>
                        <m:r>
                          <m:rPr>
                            <m:sty m:val="p"/>
                          </m:rPr>
                          <a:rPr lang="en-US" altLang="zh-TW" sz="2400" kern="0">
                            <a:latin typeface="Cambria Math"/>
                            <a:cs typeface="Times New Roman"/>
                          </a:rPr>
                          <m:t>F</m:t>
                        </m:r>
                      </m:e>
                    </m:d>
                    <m:sSup>
                      <m:sSupPr>
                        <m:ctrlPr>
                          <a:rPr lang="zh-TW" altLang="zh-TW" sz="2400" i="1" kern="0">
                            <a:latin typeface="Cambria Math"/>
                            <a:ea typeface="Cambria Math"/>
                            <a:cs typeface="Times New Roman"/>
                          </a:rPr>
                        </m:ctrlPr>
                      </m:sSupPr>
                      <m:e>
                        <m:r>
                          <m:rPr>
                            <m:sty m:val="p"/>
                          </m:rPr>
                          <a:rPr lang="en-US" altLang="zh-TW" sz="2400" kern="0">
                            <a:latin typeface="Cambria Math"/>
                            <a:cs typeface="Times New Roman"/>
                          </a:rPr>
                          <m:t>e</m:t>
                        </m:r>
                      </m:e>
                      <m:sup>
                        <m:r>
                          <a:rPr lang="en-US" altLang="zh-TW" sz="2400" i="1" kern="0">
                            <a:latin typeface="Cambria Math"/>
                            <a:cs typeface="Times New Roman"/>
                          </a:rPr>
                          <m:t>−</m:t>
                        </m:r>
                        <m:r>
                          <m:rPr>
                            <m:sty m:val="p"/>
                          </m:rPr>
                          <a:rPr lang="en-US" altLang="zh-TW" sz="2400" kern="0">
                            <a:latin typeface="Cambria Math"/>
                            <a:cs typeface="Times New Roman"/>
                          </a:rPr>
                          <m:t>rB</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T</m:t>
                            </m:r>
                            <m:r>
                              <a:rPr lang="en-US" altLang="zh-TW" sz="2400" i="1" kern="0">
                                <a:latin typeface="Cambria Math"/>
                                <a:cs typeface="Times New Roman"/>
                              </a:rPr>
                              <m:t>−</m:t>
                            </m:r>
                            <m:r>
                              <m:rPr>
                                <m:sty m:val="p"/>
                              </m:rPr>
                              <a:rPr lang="en-US" altLang="zh-TW" sz="2400" kern="0">
                                <a:latin typeface="Cambria Math"/>
                                <a:cs typeface="Times New Roman"/>
                              </a:rPr>
                              <m:t>t</m:t>
                            </m:r>
                          </m:e>
                        </m:d>
                      </m:sup>
                    </m:sSup>
                    <m:r>
                      <a:rPr lang="en-US" altLang="zh-TW" sz="2400" kern="0">
                        <a:latin typeface="Cambria Math"/>
                        <a:cs typeface="Times New Roman"/>
                      </a:rPr>
                      <m:t>+</m:t>
                    </m:r>
                    <m:r>
                      <m:rPr>
                        <m:sty m:val="p"/>
                      </m:rPr>
                      <a:rPr lang="en-US" altLang="zh-TW" sz="2400" kern="0">
                        <a:latin typeface="Cambria Math"/>
                        <a:cs typeface="Times New Roman"/>
                      </a:rPr>
                      <m:t>θ</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C</m:t>
                        </m:r>
                        <m:r>
                          <a:rPr lang="en-US" altLang="zh-TW" sz="2400" i="1" kern="0">
                            <a:latin typeface="Cambria Math"/>
                            <a:cs typeface="Times New Roman"/>
                          </a:rPr>
                          <m:t>−</m:t>
                        </m:r>
                        <m:r>
                          <m:rPr>
                            <m:sty m:val="p"/>
                          </m:rPr>
                          <a:rPr lang="en-US" altLang="zh-TW" sz="2400" kern="0">
                            <a:latin typeface="Cambria Math"/>
                            <a:cs typeface="Times New Roman"/>
                          </a:rPr>
                          <m:t>P</m:t>
                        </m:r>
                      </m:e>
                    </m:d>
                    <m:r>
                      <a:rPr lang="en-US" altLang="zh-TW" sz="2400" i="1" kern="0">
                        <a:latin typeface="Cambria Math"/>
                        <a:cs typeface="Times New Roman"/>
                      </a:rPr>
                      <m:t>−</m:t>
                    </m:r>
                    <m:sSub>
                      <m:sSubPr>
                        <m:ctrlPr>
                          <a:rPr lang="zh-TW" altLang="zh-TW" sz="2400" i="1" kern="0">
                            <a:latin typeface="Cambria Math"/>
                            <a:ea typeface="Cambria Math"/>
                            <a:cs typeface="Times New Roman"/>
                          </a:rPr>
                        </m:ctrlPr>
                      </m:sSubPr>
                      <m:e>
                        <m:r>
                          <m:rPr>
                            <m:sty m:val="p"/>
                          </m:rPr>
                          <a:rPr lang="en-US" altLang="zh-TW" sz="2400" kern="0">
                            <a:latin typeface="Cambria Math"/>
                            <a:cs typeface="Times New Roman"/>
                          </a:rPr>
                          <m:t>θH</m:t>
                        </m:r>
                      </m:e>
                      <m:sub>
                        <m:r>
                          <m:rPr>
                            <m:sty m:val="p"/>
                          </m:rPr>
                          <a:rPr lang="en-US" altLang="zh-TW" sz="2400" kern="0">
                            <a:latin typeface="Cambria Math"/>
                            <a:cs typeface="Times New Roman"/>
                          </a:rPr>
                          <m:t>c</m:t>
                        </m:r>
                      </m:sub>
                    </m:sSub>
                    <m:r>
                      <a:rPr lang="en-US" altLang="zh-TW" sz="2400" i="1" kern="0">
                        <a:latin typeface="Cambria Math"/>
                        <a:cs typeface="Times New Roman"/>
                      </a:rPr>
                      <m:t>−</m:t>
                    </m:r>
                    <m:sSub>
                      <m:sSubPr>
                        <m:ctrlPr>
                          <a:rPr lang="zh-TW" altLang="zh-TW" sz="2400" i="1" kern="0">
                            <a:latin typeface="Cambria Math"/>
                            <a:ea typeface="Cambria Math"/>
                            <a:cs typeface="Times New Roman"/>
                          </a:rPr>
                        </m:ctrlPr>
                      </m:sSubPr>
                      <m:e>
                        <m:r>
                          <m:rPr>
                            <m:sty m:val="p"/>
                          </m:rPr>
                          <a:rPr lang="en-US" altLang="zh-TW" sz="2400" kern="0">
                            <a:latin typeface="Cambria Math"/>
                            <a:cs typeface="Times New Roman"/>
                          </a:rPr>
                          <m:t>θH</m:t>
                        </m:r>
                      </m:e>
                      <m:sub>
                        <m:r>
                          <m:rPr>
                            <m:sty m:val="p"/>
                          </m:rPr>
                          <a:rPr lang="en-US" altLang="zh-TW" sz="2400" kern="0">
                            <a:latin typeface="Cambria Math"/>
                            <a:cs typeface="Times New Roman"/>
                          </a:rPr>
                          <m:t>p</m:t>
                        </m:r>
                      </m:sub>
                    </m:sSub>
                    <m:r>
                      <a:rPr lang="en-US" altLang="zh-TW" sz="2400" i="1" kern="0">
                        <a:latin typeface="Cambria Math"/>
                        <a:cs typeface="Times New Roman"/>
                      </a:rPr>
                      <m:t>−</m:t>
                    </m:r>
                    <m:sSub>
                      <m:sSubPr>
                        <m:ctrlPr>
                          <a:rPr lang="zh-TW" altLang="zh-TW" sz="2400" i="1" kern="0">
                            <a:latin typeface="Cambria Math"/>
                            <a:ea typeface="Cambria Math"/>
                            <a:cs typeface="Times New Roman"/>
                          </a:rPr>
                        </m:ctrlPr>
                      </m:sSubPr>
                      <m:e>
                        <m:r>
                          <m:rPr>
                            <m:sty m:val="p"/>
                          </m:rPr>
                          <a:rPr lang="en-US" altLang="zh-TW" sz="2400" kern="0">
                            <a:latin typeface="Cambria Math"/>
                            <a:cs typeface="Times New Roman"/>
                          </a:rPr>
                          <m:t>H</m:t>
                        </m:r>
                      </m:e>
                      <m:sub>
                        <m:r>
                          <m:rPr>
                            <m:sty m:val="p"/>
                          </m:rPr>
                          <a:rPr lang="en-US" altLang="zh-TW" sz="2400" kern="0">
                            <a:latin typeface="Cambria Math"/>
                            <a:cs typeface="Times New Roman"/>
                          </a:rPr>
                          <m:t>F</m:t>
                        </m:r>
                      </m:sub>
                    </m:sSub>
                    <m:r>
                      <a:rPr lang="en-US" altLang="zh-TW" sz="2400" i="1" kern="0">
                        <a:latin typeface="Cambria Math"/>
                        <a:cs typeface="Times New Roman"/>
                      </a:rPr>
                      <m:t>−</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m</m:t>
                        </m:r>
                      </m:e>
                    </m:d>
                    <m:r>
                      <a:rPr lang="en-US" altLang="zh-TW" sz="2400" kern="0">
                        <a:latin typeface="Cambria Math"/>
                        <a:cs typeface="Times New Roman"/>
                      </a:rPr>
                      <m:t>&gt;</m:t>
                    </m:r>
                    <m:r>
                      <a:rPr lang="en-US" altLang="zh-TW" sz="2400" i="1" kern="0">
                        <a:latin typeface="Cambria Math"/>
                        <a:cs typeface="Times New Roman"/>
                      </a:rPr>
                      <m:t>0</m:t>
                    </m:r>
                  </m:oMath>
                </a14:m>
                <a:r>
                  <a:rPr lang="en-US" altLang="zh-TW" sz="2400" kern="0" dirty="0">
                    <a:latin typeface="Times New Roman"/>
                    <a:cs typeface="Times New Roman"/>
                  </a:rPr>
                  <a:t> </a:t>
                </a:r>
                <a:r>
                  <a:rPr lang="zh-TW" altLang="zh-TW" sz="2400" kern="0" dirty="0">
                    <a:latin typeface="Times New Roman"/>
                    <a:cs typeface="Times New Roman"/>
                  </a:rPr>
                  <a:t>當</a:t>
                </a:r>
                <a:r>
                  <a:rPr lang="zh-TW" altLang="zh-TW" sz="2400" kern="0" dirty="0">
                    <a:ea typeface="Times New Roman"/>
                    <a:cs typeface="Times New Roman"/>
                  </a:rPr>
                  <a:t> </a:t>
                </a:r>
                <a14:m>
                  <m:oMath xmlns:m="http://schemas.openxmlformats.org/officeDocument/2006/math">
                    <m:r>
                      <m:rPr>
                        <m:sty m:val="p"/>
                      </m:rPr>
                      <a:rPr lang="en-US" altLang="zh-TW" sz="2400" kern="0">
                        <a:latin typeface="Cambria Math"/>
                        <a:cs typeface="Times New Roman"/>
                      </a:rPr>
                      <m:t>K</m:t>
                    </m:r>
                    <m:r>
                      <a:rPr lang="en-US" altLang="zh-TW" sz="2400" i="1" kern="0">
                        <a:latin typeface="Cambria Math"/>
                        <a:cs typeface="Times New Roman"/>
                      </a:rPr>
                      <m:t>−</m:t>
                    </m:r>
                    <m:r>
                      <m:rPr>
                        <m:sty m:val="p"/>
                      </m:rPr>
                      <a:rPr lang="en-US" altLang="zh-TW" sz="2400" kern="0">
                        <a:latin typeface="Cambria Math"/>
                        <a:cs typeface="Times New Roman"/>
                      </a:rPr>
                      <m:t>F</m:t>
                    </m:r>
                    <m:r>
                      <a:rPr lang="en-US" altLang="zh-TW" sz="2400" kern="0">
                        <a:latin typeface="Cambria Math"/>
                        <a:cs typeface="Times New Roman"/>
                      </a:rPr>
                      <m:t>≥0</m:t>
                    </m:r>
                  </m:oMath>
                </a14:m>
                <a:r>
                  <a:rPr lang="en-US" altLang="zh-TW" sz="2400" kern="0" dirty="0">
                    <a:latin typeface="Times New Roman"/>
                    <a:cs typeface="Times New Roman"/>
                  </a:rPr>
                  <a:t> (15A)</a:t>
                </a:r>
                <a:endParaRPr lang="zh-TW" altLang="zh-TW" sz="3600" kern="100" dirty="0">
                  <a:cs typeface="Times New Roman"/>
                </a:endParaRPr>
              </a:p>
              <a:p>
                <a:endParaRPr lang="zh-TW" altLang="en-US" sz="2400"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rotWithShape="1">
                <a:blip r:embed="rId3" cstate="print"/>
                <a:stretch>
                  <a:fillRect l="-963" t="-1078"/>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171020980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賣權買權平價關係式</a:t>
            </a:r>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lstStyle/>
              <a:p>
                <a:pPr lvl="0"/>
                <a:r>
                  <a:rPr lang="zh-TW" altLang="zh-TW" sz="2400" kern="0" dirty="0" smtClean="0">
                    <a:solidFill>
                      <a:prstClr val="black"/>
                    </a:solidFill>
                    <a:latin typeface="Times New Roman"/>
                    <a:cs typeface="Times New Roman"/>
                  </a:rPr>
                  <a:t>而定義套利組合</a:t>
                </a:r>
                <a:r>
                  <a:rPr lang="en-US" altLang="zh-TW" sz="2400" kern="0" dirty="0">
                    <a:solidFill>
                      <a:prstClr val="black"/>
                    </a:solidFill>
                    <a:latin typeface="Times New Roman"/>
                    <a:cs typeface="Times New Roman"/>
                  </a:rPr>
                  <a:t>Y</a:t>
                </a:r>
                <a:r>
                  <a:rPr lang="zh-TW" altLang="zh-TW" sz="2400" kern="0" dirty="0">
                    <a:solidFill>
                      <a:prstClr val="black"/>
                    </a:solidFill>
                    <a:latin typeface="Times New Roman"/>
                    <a:cs typeface="Times New Roman"/>
                  </a:rPr>
                  <a:t>（</a:t>
                </a:r>
                <a:r>
                  <a:rPr lang="zh-TW" altLang="zh-TW" sz="2400" kern="100" dirty="0">
                    <a:solidFill>
                      <a:prstClr val="black"/>
                    </a:solidFill>
                    <a:latin typeface="Times New Roman"/>
                    <a:cs typeface="Times New Roman"/>
                  </a:rPr>
                  <a:t>放空賣權、買進買權、放空期貨</a:t>
                </a:r>
                <a:r>
                  <a:rPr lang="zh-TW" altLang="zh-TW" sz="2400" kern="100" dirty="0" smtClean="0">
                    <a:solidFill>
                      <a:prstClr val="black"/>
                    </a:solidFill>
                    <a:latin typeface="Times New Roman"/>
                    <a:cs typeface="Times New Roman"/>
                  </a:rPr>
                  <a:t>、</a:t>
                </a:r>
                <a:r>
                  <a:rPr lang="zh-TW" altLang="en-US" sz="2400" kern="100" dirty="0" smtClean="0">
                    <a:solidFill>
                      <a:prstClr val="black"/>
                    </a:solidFill>
                    <a:latin typeface="Times New Roman"/>
                    <a:cs typeface="Times New Roman"/>
                  </a:rPr>
                  <a:t>借入</a:t>
                </a:r>
                <a:r>
                  <a:rPr lang="en-US" altLang="zh-TW" sz="2400" kern="0" dirty="0" smtClean="0">
                    <a:solidFill>
                      <a:prstClr val="black"/>
                    </a:solidFill>
                    <a:latin typeface="Times New Roman"/>
                    <a:cs typeface="Times New Roman"/>
                  </a:rPr>
                  <a:t>(F-K)e</a:t>
                </a:r>
                <a:r>
                  <a:rPr lang="en-US" altLang="zh-TW" sz="2400" kern="0" baseline="30000" dirty="0" smtClean="0">
                    <a:solidFill>
                      <a:prstClr val="black"/>
                    </a:solidFill>
                    <a:latin typeface="Times New Roman"/>
                    <a:cs typeface="Times New Roman"/>
                  </a:rPr>
                  <a:t>-</a:t>
                </a:r>
                <a:r>
                  <a:rPr lang="en-US" altLang="zh-TW" sz="2400" kern="0" baseline="30000" dirty="0" err="1" smtClean="0">
                    <a:solidFill>
                      <a:prstClr val="black"/>
                    </a:solidFill>
                    <a:latin typeface="Times New Roman"/>
                    <a:cs typeface="Times New Roman"/>
                  </a:rPr>
                  <a:t>rB</a:t>
                </a:r>
                <a:r>
                  <a:rPr lang="en-US" altLang="zh-TW" sz="2400" kern="0" baseline="30000" dirty="0" smtClean="0">
                    <a:solidFill>
                      <a:prstClr val="black"/>
                    </a:solidFill>
                    <a:latin typeface="Times New Roman"/>
                    <a:cs typeface="Times New Roman"/>
                  </a:rPr>
                  <a:t>(T-t)</a:t>
                </a:r>
                <a:r>
                  <a:rPr lang="zh-TW" altLang="zh-TW" sz="2400" kern="0" dirty="0" smtClean="0">
                    <a:solidFill>
                      <a:prstClr val="black"/>
                    </a:solidFill>
                    <a:latin typeface="Times New Roman"/>
                    <a:cs typeface="Times New Roman"/>
                  </a:rPr>
                  <a:t> </a:t>
                </a:r>
                <a:r>
                  <a:rPr lang="en-US" altLang="zh-TW" sz="2400" kern="0" dirty="0" smtClean="0">
                    <a:solidFill>
                      <a:prstClr val="black"/>
                    </a:solidFill>
                    <a:latin typeface="Times New Roman"/>
                    <a:cs typeface="Times New Roman"/>
                  </a:rPr>
                  <a:t>(</a:t>
                </a:r>
                <a:r>
                  <a:rPr lang="zh-TW" altLang="en-US" sz="2400" kern="0" dirty="0" smtClean="0">
                    <a:solidFill>
                      <a:prstClr val="black"/>
                    </a:solidFill>
                    <a:latin typeface="Times New Roman"/>
                    <a:cs typeface="Times New Roman"/>
                  </a:rPr>
                  <a:t>或</a:t>
                </a:r>
                <a14:m>
                  <m:oMath xmlns:m="http://schemas.openxmlformats.org/officeDocument/2006/math">
                    <m:r>
                      <a:rPr lang="zh-TW" altLang="en-US" sz="2400" i="1" kern="0">
                        <a:solidFill>
                          <a:prstClr val="black"/>
                        </a:solidFill>
                        <a:latin typeface="Cambria Math"/>
                        <a:ea typeface="Cambria Math"/>
                        <a:cs typeface="Times New Roman"/>
                      </a:rPr>
                      <m:t>貸出</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K</m:t>
                        </m:r>
                        <m:r>
                          <a:rPr lang="en-US" altLang="zh-TW" sz="2400" i="1" kern="0">
                            <a:latin typeface="Cambria Math"/>
                            <a:cs typeface="Times New Roman"/>
                          </a:rPr>
                          <m:t>−</m:t>
                        </m:r>
                        <m:r>
                          <m:rPr>
                            <m:sty m:val="p"/>
                          </m:rPr>
                          <a:rPr lang="en-US" altLang="zh-TW" sz="2400" kern="0">
                            <a:latin typeface="Cambria Math"/>
                            <a:cs typeface="Times New Roman"/>
                          </a:rPr>
                          <m:t>F</m:t>
                        </m:r>
                      </m:e>
                    </m:d>
                    <m:sSup>
                      <m:sSupPr>
                        <m:ctrlPr>
                          <a:rPr lang="zh-TW" altLang="zh-TW" sz="2400" i="1" kern="0">
                            <a:latin typeface="Cambria Math"/>
                            <a:ea typeface="Cambria Math"/>
                            <a:cs typeface="Times New Roman"/>
                          </a:rPr>
                        </m:ctrlPr>
                      </m:sSupPr>
                      <m:e>
                        <m:r>
                          <m:rPr>
                            <m:sty m:val="p"/>
                          </m:rPr>
                          <a:rPr lang="en-US" altLang="zh-TW" sz="2400" kern="0">
                            <a:latin typeface="Cambria Math"/>
                            <a:cs typeface="Times New Roman"/>
                          </a:rPr>
                          <m:t>e</m:t>
                        </m:r>
                      </m:e>
                      <m:sup>
                        <m:r>
                          <a:rPr lang="en-US" altLang="zh-TW" sz="2400" i="1" kern="0">
                            <a:latin typeface="Cambria Math"/>
                            <a:cs typeface="Times New Roman"/>
                          </a:rPr>
                          <m:t>−</m:t>
                        </m:r>
                        <m:r>
                          <m:rPr>
                            <m:sty m:val="p"/>
                          </m:rPr>
                          <a:rPr lang="en-US" altLang="zh-TW" sz="2400" kern="0">
                            <a:latin typeface="Cambria Math"/>
                            <a:cs typeface="Times New Roman"/>
                          </a:rPr>
                          <m:t>r</m:t>
                        </m:r>
                        <m:r>
                          <m:rPr>
                            <m:sty m:val="p"/>
                          </m:rPr>
                          <a:rPr lang="en-US" altLang="zh-TW" sz="2400" b="0" i="0" kern="0" smtClean="0">
                            <a:latin typeface="Cambria Math"/>
                            <a:cs typeface="Times New Roman"/>
                          </a:rPr>
                          <m:t>L</m:t>
                        </m:r>
                        <m:d>
                          <m:dPr>
                            <m:ctrlPr>
                              <a:rPr lang="zh-TW" altLang="zh-TW" sz="2400" i="1" kern="0">
                                <a:latin typeface="Cambria Math"/>
                                <a:ea typeface="Cambria Math"/>
                                <a:cs typeface="Times New Roman"/>
                              </a:rPr>
                            </m:ctrlPr>
                          </m:dPr>
                          <m:e>
                            <m:r>
                              <m:rPr>
                                <m:sty m:val="p"/>
                              </m:rPr>
                              <a:rPr lang="en-US" altLang="zh-TW" sz="2400" kern="0">
                                <a:latin typeface="Cambria Math"/>
                                <a:cs typeface="Times New Roman"/>
                              </a:rPr>
                              <m:t>T</m:t>
                            </m:r>
                            <m:r>
                              <a:rPr lang="en-US" altLang="zh-TW" sz="2400" i="1" kern="0">
                                <a:latin typeface="Cambria Math"/>
                                <a:cs typeface="Times New Roman"/>
                              </a:rPr>
                              <m:t>−</m:t>
                            </m:r>
                            <m:r>
                              <m:rPr>
                                <m:sty m:val="p"/>
                              </m:rPr>
                              <a:rPr lang="en-US" altLang="zh-TW" sz="2400" kern="0">
                                <a:latin typeface="Cambria Math"/>
                                <a:cs typeface="Times New Roman"/>
                              </a:rPr>
                              <m:t>t</m:t>
                            </m:r>
                          </m:e>
                        </m:d>
                      </m:sup>
                    </m:sSup>
                  </m:oMath>
                </a14:m>
                <a:r>
                  <a:rPr lang="en-US" altLang="zh-TW" sz="2400" kern="0" dirty="0">
                    <a:latin typeface="Times New Roman"/>
                    <a:cs typeface="Times New Roman"/>
                  </a:rPr>
                  <a:t>)</a:t>
                </a:r>
                <a:r>
                  <a:rPr lang="zh-TW" altLang="zh-TW" sz="2400" kern="0" dirty="0" smtClean="0">
                    <a:solidFill>
                      <a:prstClr val="black"/>
                    </a:solidFill>
                    <a:latin typeface="Times New Roman"/>
                    <a:cs typeface="Times New Roman"/>
                  </a:rPr>
                  <a:t> ）及</a:t>
                </a:r>
                <a:r>
                  <a:rPr lang="zh-TW" altLang="zh-TW" sz="2400" kern="0" dirty="0">
                    <a:solidFill>
                      <a:prstClr val="black"/>
                    </a:solidFill>
                    <a:latin typeface="Times New Roman"/>
                    <a:cs typeface="Times New Roman"/>
                  </a:rPr>
                  <a:t>其期初交易獲利</a:t>
                </a:r>
                <a:r>
                  <a:rPr lang="zh-TW" altLang="zh-TW" sz="2400" kern="0" dirty="0">
                    <a:solidFill>
                      <a:prstClr val="black"/>
                    </a:solidFill>
                    <a:ea typeface="Times New Roman"/>
                    <a:cs typeface="Times New Roman"/>
                  </a:rPr>
                  <a:t> </a:t>
                </a:r>
                <a:r>
                  <a:rPr lang="en-US" altLang="zh-TW" sz="2400" kern="0" dirty="0">
                    <a:solidFill>
                      <a:prstClr val="black"/>
                    </a:solidFill>
                    <a:ea typeface="Times New Roman"/>
                    <a:cs typeface="Times New Roman"/>
                  </a:rPr>
                  <a:t>(</a:t>
                </a:r>
                <a:r>
                  <a:rPr lang="en-US" altLang="zh-TW" sz="2400" b="1" kern="0" dirty="0">
                    <a:solidFill>
                      <a:prstClr val="black"/>
                    </a:solidFill>
                    <a:ea typeface="Times New Roman"/>
                    <a:cs typeface="Times New Roman"/>
                  </a:rPr>
                  <a:t>π</a:t>
                </a:r>
                <a:r>
                  <a:rPr lang="en-US" altLang="zh-TW" sz="2400" kern="0" dirty="0">
                    <a:solidFill>
                      <a:prstClr val="black"/>
                    </a:solidFill>
                    <a:ea typeface="Times New Roman"/>
                    <a:cs typeface="Times New Roman"/>
                  </a:rPr>
                  <a:t>)</a:t>
                </a:r>
                <a:r>
                  <a:rPr lang="zh-TW" altLang="zh-TW" sz="2400" kern="0" dirty="0">
                    <a:solidFill>
                      <a:prstClr val="black"/>
                    </a:solidFill>
                    <a:latin typeface="Times New Roman"/>
                    <a:cs typeface="Times New Roman"/>
                  </a:rPr>
                  <a:t>。</a:t>
                </a:r>
                <a:r>
                  <a:rPr lang="en-US" altLang="zh-TW" sz="2400" kern="0" dirty="0">
                    <a:solidFill>
                      <a:prstClr val="black"/>
                    </a:solidFill>
                    <a:latin typeface="Times New Roman"/>
                    <a:cs typeface="Times New Roman"/>
                  </a:rPr>
                  <a:t/>
                </a:r>
                <a:br>
                  <a:rPr lang="en-US" altLang="zh-TW" sz="2400" kern="0" dirty="0">
                    <a:solidFill>
                      <a:prstClr val="black"/>
                    </a:solidFill>
                    <a:latin typeface="Times New Roman"/>
                    <a:cs typeface="Times New Roman"/>
                  </a:rPr>
                </a:br>
                <a:r>
                  <a:rPr lang="zh-TW" altLang="zh-TW" sz="2400" kern="0" dirty="0">
                    <a:solidFill>
                      <a:prstClr val="black"/>
                    </a:solidFill>
                    <a:latin typeface="Times New Roman"/>
                    <a:cs typeface="Times New Roman"/>
                  </a:rPr>
                  <a:t>若套利組合</a:t>
                </a:r>
                <a:r>
                  <a:rPr lang="en-US" altLang="zh-TW" sz="2400" kern="0" dirty="0">
                    <a:solidFill>
                      <a:prstClr val="black"/>
                    </a:solidFill>
                    <a:latin typeface="Times New Roman"/>
                    <a:cs typeface="Times New Roman"/>
                  </a:rPr>
                  <a:t>Y</a:t>
                </a:r>
                <a:r>
                  <a:rPr lang="zh-TW" altLang="zh-TW" sz="2400" kern="0" dirty="0">
                    <a:solidFill>
                      <a:prstClr val="black"/>
                    </a:solidFill>
                    <a:latin typeface="Times New Roman"/>
                    <a:cs typeface="Times New Roman"/>
                  </a:rPr>
                  <a:t>欲套利成功，則需滿足以下條件關係式：</a:t>
                </a:r>
                <a:endParaRPr lang="zh-TW" altLang="zh-TW" sz="3600" kern="100" dirty="0">
                  <a:solidFill>
                    <a:prstClr val="black"/>
                  </a:solidFill>
                  <a:cs typeface="Times New Roman"/>
                </a:endParaRPr>
              </a:p>
              <a:p>
                <a:pPr lvl="0"/>
                <a14:m>
                  <m:oMath xmlns:m="http://schemas.openxmlformats.org/officeDocument/2006/math">
                    <m:r>
                      <m:rPr>
                        <m:sty m:val="p"/>
                      </m:rPr>
                      <a:rPr lang="en-US" altLang="zh-TW" sz="2400" kern="0">
                        <a:solidFill>
                          <a:prstClr val="black"/>
                        </a:solidFill>
                        <a:latin typeface="Cambria Math"/>
                        <a:cs typeface="Times New Roman"/>
                      </a:rPr>
                      <m:t>π</m:t>
                    </m:r>
                    <m:r>
                      <a:rPr lang="en-US" altLang="zh-TW" sz="2400" kern="0">
                        <a:solidFill>
                          <a:prstClr val="black"/>
                        </a:solidFill>
                        <a:latin typeface="Cambria Math"/>
                        <a:cs typeface="Times New Roman"/>
                      </a:rPr>
                      <m:t>=</m:t>
                    </m:r>
                    <m:d>
                      <m:dPr>
                        <m:ctrlPr>
                          <a:rPr lang="zh-TW" altLang="zh-TW" sz="2400" i="1" kern="0">
                            <a:solidFill>
                              <a:prstClr val="black"/>
                            </a:solidFill>
                            <a:latin typeface="Cambria Math"/>
                            <a:ea typeface="Cambria Math"/>
                            <a:cs typeface="Times New Roman"/>
                          </a:rPr>
                        </m:ctrlPr>
                      </m:dPr>
                      <m:e>
                        <m:r>
                          <m:rPr>
                            <m:sty m:val="p"/>
                          </m:rPr>
                          <a:rPr lang="en-US" altLang="zh-TW" sz="2400" kern="0">
                            <a:solidFill>
                              <a:prstClr val="black"/>
                            </a:solidFill>
                            <a:latin typeface="Cambria Math"/>
                            <a:cs typeface="Times New Roman"/>
                          </a:rPr>
                          <m:t>F</m:t>
                        </m:r>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K</m:t>
                        </m:r>
                      </m:e>
                    </m:d>
                    <m:sSup>
                      <m:sSupPr>
                        <m:ctrlPr>
                          <a:rPr lang="zh-TW" altLang="zh-TW" sz="2400" i="1" kern="0">
                            <a:solidFill>
                              <a:prstClr val="black"/>
                            </a:solidFill>
                            <a:latin typeface="Cambria Math"/>
                            <a:ea typeface="Cambria Math"/>
                            <a:cs typeface="Times New Roman"/>
                          </a:rPr>
                        </m:ctrlPr>
                      </m:sSupPr>
                      <m:e>
                        <m:r>
                          <m:rPr>
                            <m:sty m:val="p"/>
                          </m:rPr>
                          <a:rPr lang="en-US" altLang="zh-TW" sz="2400" kern="0">
                            <a:solidFill>
                              <a:prstClr val="black"/>
                            </a:solidFill>
                            <a:latin typeface="Cambria Math"/>
                            <a:cs typeface="Times New Roman"/>
                          </a:rPr>
                          <m:t>e</m:t>
                        </m:r>
                      </m:e>
                      <m:sup>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rB</m:t>
                        </m:r>
                        <m:d>
                          <m:dPr>
                            <m:ctrlPr>
                              <a:rPr lang="zh-TW" altLang="zh-TW" sz="2400" i="1" kern="0">
                                <a:solidFill>
                                  <a:prstClr val="black"/>
                                </a:solidFill>
                                <a:latin typeface="Cambria Math"/>
                                <a:ea typeface="Cambria Math"/>
                                <a:cs typeface="Times New Roman"/>
                              </a:rPr>
                            </m:ctrlPr>
                          </m:dPr>
                          <m:e>
                            <m:r>
                              <m:rPr>
                                <m:sty m:val="p"/>
                              </m:rPr>
                              <a:rPr lang="en-US" altLang="zh-TW" sz="2400" kern="0">
                                <a:solidFill>
                                  <a:prstClr val="black"/>
                                </a:solidFill>
                                <a:latin typeface="Cambria Math"/>
                                <a:cs typeface="Times New Roman"/>
                              </a:rPr>
                              <m:t>T</m:t>
                            </m:r>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t</m:t>
                            </m:r>
                          </m:e>
                        </m:d>
                      </m:sup>
                    </m:sSup>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θ</m:t>
                    </m:r>
                    <m:d>
                      <m:dPr>
                        <m:ctrlPr>
                          <a:rPr lang="zh-TW" altLang="zh-TW" sz="2400" i="1" kern="0">
                            <a:solidFill>
                              <a:prstClr val="black"/>
                            </a:solidFill>
                            <a:latin typeface="Cambria Math"/>
                            <a:ea typeface="Cambria Math"/>
                            <a:cs typeface="Times New Roman"/>
                          </a:rPr>
                        </m:ctrlPr>
                      </m:dPr>
                      <m:e>
                        <m:r>
                          <m:rPr>
                            <m:sty m:val="p"/>
                          </m:rPr>
                          <a:rPr lang="en-US" altLang="zh-TW" sz="2400" kern="0">
                            <a:solidFill>
                              <a:prstClr val="black"/>
                            </a:solidFill>
                            <a:latin typeface="Cambria Math"/>
                            <a:cs typeface="Times New Roman"/>
                          </a:rPr>
                          <m:t>C</m:t>
                        </m:r>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P</m:t>
                        </m:r>
                      </m:e>
                    </m:d>
                    <m:r>
                      <a:rPr lang="en-US" altLang="zh-TW" sz="2400" i="1" kern="0">
                        <a:solidFill>
                          <a:prstClr val="black"/>
                        </a:solidFill>
                        <a:latin typeface="Cambria Math"/>
                        <a:cs typeface="Times New Roman"/>
                      </a:rPr>
                      <m:t>−</m:t>
                    </m:r>
                    <m:sSub>
                      <m:sSubPr>
                        <m:ctrlPr>
                          <a:rPr lang="zh-TW" altLang="zh-TW" sz="2400" i="1" kern="0">
                            <a:solidFill>
                              <a:prstClr val="black"/>
                            </a:solidFill>
                            <a:latin typeface="Cambria Math"/>
                            <a:ea typeface="Cambria Math"/>
                            <a:cs typeface="Times New Roman"/>
                          </a:rPr>
                        </m:ctrlPr>
                      </m:sSubPr>
                      <m:e>
                        <m:r>
                          <m:rPr>
                            <m:sty m:val="p"/>
                          </m:rPr>
                          <a:rPr lang="en-US" altLang="zh-TW" sz="2400" kern="0">
                            <a:solidFill>
                              <a:prstClr val="black"/>
                            </a:solidFill>
                            <a:latin typeface="Cambria Math"/>
                            <a:cs typeface="Times New Roman"/>
                          </a:rPr>
                          <m:t>θH</m:t>
                        </m:r>
                      </m:e>
                      <m:sub>
                        <m:r>
                          <m:rPr>
                            <m:sty m:val="p"/>
                          </m:rPr>
                          <a:rPr lang="en-US" altLang="zh-TW" sz="2400" kern="0">
                            <a:solidFill>
                              <a:prstClr val="black"/>
                            </a:solidFill>
                            <a:latin typeface="Cambria Math"/>
                            <a:cs typeface="Times New Roman"/>
                          </a:rPr>
                          <m:t>c</m:t>
                        </m:r>
                      </m:sub>
                    </m:sSub>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θ</m:t>
                    </m:r>
                    <m:sSub>
                      <m:sSubPr>
                        <m:ctrlPr>
                          <a:rPr lang="zh-TW" altLang="zh-TW" sz="2400" i="1" kern="0">
                            <a:solidFill>
                              <a:prstClr val="black"/>
                            </a:solidFill>
                            <a:latin typeface="Cambria Math"/>
                            <a:ea typeface="Cambria Math"/>
                            <a:cs typeface="Times New Roman"/>
                          </a:rPr>
                        </m:ctrlPr>
                      </m:sSubPr>
                      <m:e>
                        <m:r>
                          <m:rPr>
                            <m:sty m:val="p"/>
                          </m:rPr>
                          <a:rPr lang="en-US" altLang="zh-TW" sz="2400" kern="0">
                            <a:solidFill>
                              <a:prstClr val="black"/>
                            </a:solidFill>
                            <a:latin typeface="Cambria Math"/>
                            <a:cs typeface="Times New Roman"/>
                          </a:rPr>
                          <m:t>H</m:t>
                        </m:r>
                      </m:e>
                      <m:sub>
                        <m:r>
                          <m:rPr>
                            <m:sty m:val="p"/>
                          </m:rPr>
                          <a:rPr lang="en-US" altLang="zh-TW" sz="2400" kern="0">
                            <a:solidFill>
                              <a:prstClr val="black"/>
                            </a:solidFill>
                            <a:latin typeface="Cambria Math"/>
                            <a:cs typeface="Times New Roman"/>
                          </a:rPr>
                          <m:t>p</m:t>
                        </m:r>
                      </m:sub>
                    </m:sSub>
                    <m:r>
                      <a:rPr lang="en-US" altLang="zh-TW" sz="2400" i="1" kern="0">
                        <a:solidFill>
                          <a:prstClr val="black"/>
                        </a:solidFill>
                        <a:latin typeface="Cambria Math"/>
                        <a:cs typeface="Times New Roman"/>
                      </a:rPr>
                      <m:t>−</m:t>
                    </m:r>
                    <m:sSub>
                      <m:sSubPr>
                        <m:ctrlPr>
                          <a:rPr lang="zh-TW" altLang="zh-TW" sz="2400" i="1" kern="0">
                            <a:solidFill>
                              <a:prstClr val="black"/>
                            </a:solidFill>
                            <a:latin typeface="Cambria Math"/>
                            <a:ea typeface="Cambria Math"/>
                            <a:cs typeface="Times New Roman"/>
                          </a:rPr>
                        </m:ctrlPr>
                      </m:sSubPr>
                      <m:e>
                        <m:r>
                          <m:rPr>
                            <m:sty m:val="p"/>
                          </m:rPr>
                          <a:rPr lang="en-US" altLang="zh-TW" sz="2400" kern="0">
                            <a:solidFill>
                              <a:prstClr val="black"/>
                            </a:solidFill>
                            <a:latin typeface="Cambria Math"/>
                            <a:cs typeface="Times New Roman"/>
                          </a:rPr>
                          <m:t>H</m:t>
                        </m:r>
                      </m:e>
                      <m:sub>
                        <m:r>
                          <m:rPr>
                            <m:sty m:val="p"/>
                          </m:rPr>
                          <a:rPr lang="en-US" altLang="zh-TW" sz="2400" kern="0">
                            <a:solidFill>
                              <a:prstClr val="black"/>
                            </a:solidFill>
                            <a:latin typeface="Cambria Math"/>
                            <a:cs typeface="Times New Roman"/>
                          </a:rPr>
                          <m:t>F</m:t>
                        </m:r>
                      </m:sub>
                    </m:sSub>
                    <m:r>
                      <a:rPr lang="en-US" altLang="zh-TW" sz="2400" i="1" kern="0">
                        <a:solidFill>
                          <a:prstClr val="black"/>
                        </a:solidFill>
                        <a:latin typeface="Cambria Math"/>
                        <a:cs typeface="Times New Roman"/>
                      </a:rPr>
                      <m:t>−</m:t>
                    </m:r>
                    <m:r>
                      <a:rPr lang="en-US" altLang="zh-TW" sz="2400"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m</m:t>
                    </m:r>
                    <m:r>
                      <a:rPr lang="en-US" altLang="zh-TW" sz="2400" kern="0">
                        <a:solidFill>
                          <a:prstClr val="black"/>
                        </a:solidFill>
                        <a:latin typeface="Cambria Math"/>
                        <a:cs typeface="Times New Roman"/>
                      </a:rPr>
                      <m:t>)</m:t>
                    </m:r>
                    <m:r>
                      <a:rPr lang="en-US" altLang="zh-TW" sz="2400" i="1" kern="0">
                        <a:solidFill>
                          <a:prstClr val="black"/>
                        </a:solidFill>
                        <a:latin typeface="Cambria Math"/>
                        <a:cs typeface="Times New Roman"/>
                      </a:rPr>
                      <m:t>&gt;0</m:t>
                    </m:r>
                  </m:oMath>
                </a14:m>
                <a:r>
                  <a:rPr lang="en-US" altLang="zh-TW" sz="2400" kern="0" dirty="0">
                    <a:solidFill>
                      <a:prstClr val="black"/>
                    </a:solidFill>
                    <a:latin typeface="Times New Roman"/>
                    <a:cs typeface="Times New Roman"/>
                  </a:rPr>
                  <a:t> </a:t>
                </a:r>
                <a:r>
                  <a:rPr lang="zh-TW" altLang="zh-TW" sz="2400" kern="0" dirty="0">
                    <a:solidFill>
                      <a:prstClr val="black"/>
                    </a:solidFill>
                    <a:latin typeface="Times New Roman"/>
                    <a:cs typeface="Times New Roman"/>
                  </a:rPr>
                  <a:t>當</a:t>
                </a:r>
                <a:r>
                  <a:rPr lang="zh-TW" altLang="zh-TW" sz="2400" kern="0" dirty="0">
                    <a:solidFill>
                      <a:prstClr val="black"/>
                    </a:solidFill>
                    <a:ea typeface="Times New Roman"/>
                    <a:cs typeface="Times New Roman"/>
                  </a:rPr>
                  <a:t> </a:t>
                </a:r>
                <a14:m>
                  <m:oMath xmlns:m="http://schemas.openxmlformats.org/officeDocument/2006/math">
                    <m:r>
                      <m:rPr>
                        <m:sty m:val="p"/>
                      </m:rPr>
                      <a:rPr lang="en-US" altLang="zh-TW" sz="2400" kern="0">
                        <a:solidFill>
                          <a:prstClr val="black"/>
                        </a:solidFill>
                        <a:latin typeface="Cambria Math"/>
                        <a:cs typeface="Times New Roman"/>
                      </a:rPr>
                      <m:t>F</m:t>
                    </m:r>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K</m:t>
                    </m:r>
                    <m:r>
                      <a:rPr lang="en-US" altLang="zh-TW" sz="2400" kern="0">
                        <a:solidFill>
                          <a:prstClr val="black"/>
                        </a:solidFill>
                        <a:latin typeface="Cambria Math"/>
                        <a:cs typeface="Times New Roman"/>
                      </a:rPr>
                      <m:t>≥0</m:t>
                    </m:r>
                  </m:oMath>
                </a14:m>
                <a:r>
                  <a:rPr lang="en-US" altLang="zh-TW" sz="2400" kern="0" dirty="0">
                    <a:solidFill>
                      <a:prstClr val="black"/>
                    </a:solidFill>
                    <a:latin typeface="Times New Roman"/>
                    <a:cs typeface="Times New Roman"/>
                  </a:rPr>
                  <a:t> (14B)</a:t>
                </a:r>
                <a:r>
                  <a:rPr lang="zh-TW" altLang="zh-TW" sz="2400" kern="0" dirty="0">
                    <a:solidFill>
                      <a:prstClr val="black"/>
                    </a:solidFill>
                    <a:latin typeface="Times New Roman"/>
                    <a:cs typeface="Times New Roman"/>
                  </a:rPr>
                  <a:t>　</a:t>
                </a:r>
                <a:r>
                  <a:rPr lang="en-US" altLang="zh-TW" sz="2400" kern="0" dirty="0">
                    <a:solidFill>
                      <a:prstClr val="black"/>
                    </a:solidFill>
                    <a:latin typeface="Times New Roman"/>
                    <a:cs typeface="Times New Roman"/>
                  </a:rPr>
                  <a:t>or</a:t>
                </a:r>
                <a:endParaRPr lang="zh-TW" altLang="zh-TW" sz="3600" kern="100" dirty="0">
                  <a:solidFill>
                    <a:prstClr val="black"/>
                  </a:solidFill>
                  <a:cs typeface="Times New Roman"/>
                </a:endParaRPr>
              </a:p>
              <a:p>
                <a:pPr lvl="0"/>
                <a14:m>
                  <m:oMath xmlns:m="http://schemas.openxmlformats.org/officeDocument/2006/math">
                    <m:r>
                      <m:rPr>
                        <m:sty m:val="p"/>
                      </m:rPr>
                      <a:rPr lang="en-US" altLang="zh-TW" sz="2400" kern="0">
                        <a:solidFill>
                          <a:prstClr val="black"/>
                        </a:solidFill>
                        <a:latin typeface="Cambria Math"/>
                        <a:cs typeface="Times New Roman"/>
                      </a:rPr>
                      <m:t>π</m:t>
                    </m:r>
                    <m:r>
                      <a:rPr lang="en-US" altLang="zh-TW" sz="2400"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θ</m:t>
                    </m:r>
                    <m:d>
                      <m:dPr>
                        <m:ctrlPr>
                          <a:rPr lang="zh-TW" altLang="zh-TW" sz="2400" i="1" kern="0">
                            <a:solidFill>
                              <a:prstClr val="black"/>
                            </a:solidFill>
                            <a:latin typeface="Cambria Math"/>
                            <a:ea typeface="Cambria Math"/>
                            <a:cs typeface="Times New Roman"/>
                          </a:rPr>
                        </m:ctrlPr>
                      </m:dPr>
                      <m:e>
                        <m:r>
                          <m:rPr>
                            <m:sty m:val="p"/>
                          </m:rPr>
                          <a:rPr lang="en-US" altLang="zh-TW" sz="2400" kern="0">
                            <a:solidFill>
                              <a:prstClr val="black"/>
                            </a:solidFill>
                            <a:latin typeface="Cambria Math"/>
                            <a:cs typeface="Times New Roman"/>
                          </a:rPr>
                          <m:t>C</m:t>
                        </m:r>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P</m:t>
                        </m:r>
                      </m:e>
                    </m:d>
                    <m:r>
                      <a:rPr lang="en-US" altLang="zh-TW" sz="2400" i="1" kern="0">
                        <a:solidFill>
                          <a:prstClr val="black"/>
                        </a:solidFill>
                        <a:latin typeface="Cambria Math"/>
                        <a:cs typeface="Times New Roman"/>
                      </a:rPr>
                      <m:t>−</m:t>
                    </m:r>
                    <m:d>
                      <m:dPr>
                        <m:ctrlPr>
                          <a:rPr lang="zh-TW" altLang="zh-TW" sz="2400" i="1" kern="0">
                            <a:solidFill>
                              <a:prstClr val="black"/>
                            </a:solidFill>
                            <a:latin typeface="Cambria Math"/>
                            <a:ea typeface="Cambria Math"/>
                            <a:cs typeface="Times New Roman"/>
                          </a:rPr>
                        </m:ctrlPr>
                      </m:dPr>
                      <m:e>
                        <m:r>
                          <m:rPr>
                            <m:sty m:val="p"/>
                          </m:rPr>
                          <a:rPr lang="en-US" altLang="zh-TW" sz="2400" kern="0">
                            <a:solidFill>
                              <a:prstClr val="black"/>
                            </a:solidFill>
                            <a:latin typeface="Cambria Math"/>
                            <a:cs typeface="Times New Roman"/>
                          </a:rPr>
                          <m:t>K</m:t>
                        </m:r>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F</m:t>
                        </m:r>
                      </m:e>
                    </m:d>
                    <m:sSup>
                      <m:sSupPr>
                        <m:ctrlPr>
                          <a:rPr lang="zh-TW" altLang="zh-TW" sz="2400" i="1" kern="0">
                            <a:solidFill>
                              <a:prstClr val="black"/>
                            </a:solidFill>
                            <a:latin typeface="Cambria Math"/>
                            <a:ea typeface="Cambria Math"/>
                            <a:cs typeface="Times New Roman"/>
                          </a:rPr>
                        </m:ctrlPr>
                      </m:sSupPr>
                      <m:e>
                        <m:r>
                          <m:rPr>
                            <m:sty m:val="p"/>
                          </m:rPr>
                          <a:rPr lang="en-US" altLang="zh-TW" sz="2400" kern="0">
                            <a:solidFill>
                              <a:prstClr val="black"/>
                            </a:solidFill>
                            <a:latin typeface="Cambria Math"/>
                            <a:cs typeface="Times New Roman"/>
                          </a:rPr>
                          <m:t>e</m:t>
                        </m:r>
                      </m:e>
                      <m:sup>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rL</m:t>
                        </m:r>
                        <m:d>
                          <m:dPr>
                            <m:ctrlPr>
                              <a:rPr lang="zh-TW" altLang="zh-TW" sz="2400" i="1" kern="0">
                                <a:solidFill>
                                  <a:prstClr val="black"/>
                                </a:solidFill>
                                <a:latin typeface="Cambria Math"/>
                                <a:ea typeface="Cambria Math"/>
                                <a:cs typeface="Times New Roman"/>
                              </a:rPr>
                            </m:ctrlPr>
                          </m:dPr>
                          <m:e>
                            <m:r>
                              <m:rPr>
                                <m:sty m:val="p"/>
                              </m:rPr>
                              <a:rPr lang="en-US" altLang="zh-TW" sz="2400" kern="0">
                                <a:solidFill>
                                  <a:prstClr val="black"/>
                                </a:solidFill>
                                <a:latin typeface="Cambria Math"/>
                                <a:cs typeface="Times New Roman"/>
                              </a:rPr>
                              <m:t>T</m:t>
                            </m:r>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t</m:t>
                            </m:r>
                          </m:e>
                        </m:d>
                      </m:sup>
                    </m:sSup>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θ</m:t>
                    </m:r>
                    <m:sSub>
                      <m:sSubPr>
                        <m:ctrlPr>
                          <a:rPr lang="zh-TW" altLang="zh-TW" sz="2400" i="1" kern="0">
                            <a:solidFill>
                              <a:prstClr val="black"/>
                            </a:solidFill>
                            <a:latin typeface="Cambria Math"/>
                            <a:ea typeface="Cambria Math"/>
                            <a:cs typeface="Times New Roman"/>
                          </a:rPr>
                        </m:ctrlPr>
                      </m:sSubPr>
                      <m:e>
                        <m:r>
                          <m:rPr>
                            <m:sty m:val="p"/>
                          </m:rPr>
                          <a:rPr lang="en-US" altLang="zh-TW" sz="2400" kern="0">
                            <a:solidFill>
                              <a:prstClr val="black"/>
                            </a:solidFill>
                            <a:latin typeface="Cambria Math"/>
                            <a:cs typeface="Times New Roman"/>
                          </a:rPr>
                          <m:t>H</m:t>
                        </m:r>
                      </m:e>
                      <m:sub>
                        <m:r>
                          <m:rPr>
                            <m:sty m:val="p"/>
                          </m:rPr>
                          <a:rPr lang="en-US" altLang="zh-TW" sz="2400" kern="0">
                            <a:solidFill>
                              <a:prstClr val="black"/>
                            </a:solidFill>
                            <a:latin typeface="Cambria Math"/>
                            <a:cs typeface="Times New Roman"/>
                          </a:rPr>
                          <m:t>c</m:t>
                        </m:r>
                      </m:sub>
                    </m:sSub>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θ</m:t>
                    </m:r>
                    <m:sSub>
                      <m:sSubPr>
                        <m:ctrlPr>
                          <a:rPr lang="zh-TW" altLang="zh-TW" sz="2400" i="1" kern="0">
                            <a:solidFill>
                              <a:prstClr val="black"/>
                            </a:solidFill>
                            <a:latin typeface="Cambria Math"/>
                            <a:ea typeface="Cambria Math"/>
                            <a:cs typeface="Times New Roman"/>
                          </a:rPr>
                        </m:ctrlPr>
                      </m:sSubPr>
                      <m:e>
                        <m:r>
                          <m:rPr>
                            <m:sty m:val="p"/>
                          </m:rPr>
                          <a:rPr lang="en-US" altLang="zh-TW" sz="2400" kern="0">
                            <a:solidFill>
                              <a:prstClr val="black"/>
                            </a:solidFill>
                            <a:latin typeface="Cambria Math"/>
                            <a:cs typeface="Times New Roman"/>
                          </a:rPr>
                          <m:t>H</m:t>
                        </m:r>
                      </m:e>
                      <m:sub>
                        <m:r>
                          <m:rPr>
                            <m:sty m:val="p"/>
                          </m:rPr>
                          <a:rPr lang="en-US" altLang="zh-TW" sz="2400" kern="0">
                            <a:solidFill>
                              <a:prstClr val="black"/>
                            </a:solidFill>
                            <a:latin typeface="Cambria Math"/>
                            <a:cs typeface="Times New Roman"/>
                          </a:rPr>
                          <m:t>p</m:t>
                        </m:r>
                      </m:sub>
                    </m:sSub>
                    <m:r>
                      <a:rPr lang="en-US" altLang="zh-TW" sz="2400" i="1" kern="0">
                        <a:solidFill>
                          <a:prstClr val="black"/>
                        </a:solidFill>
                        <a:latin typeface="Cambria Math"/>
                        <a:cs typeface="Times New Roman"/>
                      </a:rPr>
                      <m:t>−</m:t>
                    </m:r>
                    <m:sSub>
                      <m:sSubPr>
                        <m:ctrlPr>
                          <a:rPr lang="zh-TW" altLang="zh-TW" sz="2400" i="1" kern="0">
                            <a:solidFill>
                              <a:prstClr val="black"/>
                            </a:solidFill>
                            <a:latin typeface="Cambria Math"/>
                            <a:ea typeface="Cambria Math"/>
                            <a:cs typeface="Times New Roman"/>
                          </a:rPr>
                        </m:ctrlPr>
                      </m:sSubPr>
                      <m:e>
                        <m:r>
                          <m:rPr>
                            <m:sty m:val="p"/>
                          </m:rPr>
                          <a:rPr lang="en-US" altLang="zh-TW" sz="2400" kern="0">
                            <a:solidFill>
                              <a:prstClr val="black"/>
                            </a:solidFill>
                            <a:latin typeface="Cambria Math"/>
                            <a:cs typeface="Times New Roman"/>
                          </a:rPr>
                          <m:t>H</m:t>
                        </m:r>
                      </m:e>
                      <m:sub>
                        <m:r>
                          <m:rPr>
                            <m:sty m:val="p"/>
                          </m:rPr>
                          <a:rPr lang="en-US" altLang="zh-TW" sz="2400" kern="0">
                            <a:solidFill>
                              <a:prstClr val="black"/>
                            </a:solidFill>
                            <a:latin typeface="Cambria Math"/>
                            <a:cs typeface="Times New Roman"/>
                          </a:rPr>
                          <m:t>F</m:t>
                        </m:r>
                      </m:sub>
                    </m:sSub>
                    <m:r>
                      <a:rPr lang="en-US" altLang="zh-TW" sz="2400" i="1" kern="0">
                        <a:solidFill>
                          <a:prstClr val="black"/>
                        </a:solidFill>
                        <a:latin typeface="Cambria Math"/>
                        <a:cs typeface="Times New Roman"/>
                      </a:rPr>
                      <m:t>−</m:t>
                    </m:r>
                    <m:r>
                      <a:rPr lang="en-US" altLang="zh-TW" sz="2400"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m</m:t>
                    </m:r>
                    <m:r>
                      <a:rPr lang="en-US" altLang="zh-TW" sz="2400" kern="0">
                        <a:solidFill>
                          <a:prstClr val="black"/>
                        </a:solidFill>
                        <a:latin typeface="Cambria Math"/>
                        <a:cs typeface="Times New Roman"/>
                      </a:rPr>
                      <m:t>) </m:t>
                    </m:r>
                    <m:r>
                      <a:rPr lang="en-US" altLang="zh-TW" sz="2400" i="1" kern="0">
                        <a:solidFill>
                          <a:prstClr val="black"/>
                        </a:solidFill>
                        <a:latin typeface="Cambria Math"/>
                        <a:cs typeface="Times New Roman"/>
                      </a:rPr>
                      <m:t>&gt;</m:t>
                    </m:r>
                    <m:r>
                      <a:rPr lang="en-US" altLang="zh-TW" sz="2400" kern="0">
                        <a:solidFill>
                          <a:prstClr val="black"/>
                        </a:solidFill>
                        <a:latin typeface="Cambria Math"/>
                        <a:cs typeface="Times New Roman"/>
                      </a:rPr>
                      <m:t>0</m:t>
                    </m:r>
                  </m:oMath>
                </a14:m>
                <a:r>
                  <a:rPr lang="en-US" altLang="zh-TW" sz="2400" kern="0" dirty="0">
                    <a:solidFill>
                      <a:prstClr val="black"/>
                    </a:solidFill>
                    <a:latin typeface="Times New Roman"/>
                    <a:cs typeface="Times New Roman"/>
                  </a:rPr>
                  <a:t> </a:t>
                </a:r>
                <a:r>
                  <a:rPr lang="zh-TW" altLang="zh-TW" sz="2400" kern="0" dirty="0">
                    <a:solidFill>
                      <a:prstClr val="black"/>
                    </a:solidFill>
                    <a:latin typeface="Times New Roman"/>
                    <a:cs typeface="Times New Roman"/>
                  </a:rPr>
                  <a:t>當</a:t>
                </a:r>
                <a:r>
                  <a:rPr lang="zh-TW" altLang="zh-TW" sz="2400" kern="0" dirty="0">
                    <a:solidFill>
                      <a:prstClr val="black"/>
                    </a:solidFill>
                    <a:ea typeface="Times New Roman"/>
                    <a:cs typeface="Times New Roman"/>
                  </a:rPr>
                  <a:t> </a:t>
                </a:r>
                <a14:m>
                  <m:oMath xmlns:m="http://schemas.openxmlformats.org/officeDocument/2006/math">
                    <m:r>
                      <m:rPr>
                        <m:sty m:val="p"/>
                      </m:rPr>
                      <a:rPr lang="en-US" altLang="zh-TW" sz="2400" kern="0">
                        <a:solidFill>
                          <a:prstClr val="black"/>
                        </a:solidFill>
                        <a:latin typeface="Cambria Math"/>
                        <a:cs typeface="Times New Roman"/>
                      </a:rPr>
                      <m:t>K</m:t>
                    </m:r>
                    <m:r>
                      <a:rPr lang="en-US" altLang="zh-TW" sz="2400" i="1" kern="0">
                        <a:solidFill>
                          <a:prstClr val="black"/>
                        </a:solidFill>
                        <a:latin typeface="Cambria Math"/>
                        <a:cs typeface="Times New Roman"/>
                      </a:rPr>
                      <m:t>−</m:t>
                    </m:r>
                    <m:r>
                      <m:rPr>
                        <m:sty m:val="p"/>
                      </m:rPr>
                      <a:rPr lang="en-US" altLang="zh-TW" sz="2400" kern="0">
                        <a:solidFill>
                          <a:prstClr val="black"/>
                        </a:solidFill>
                        <a:latin typeface="Cambria Math"/>
                        <a:cs typeface="Times New Roman"/>
                      </a:rPr>
                      <m:t>F</m:t>
                    </m:r>
                    <m:r>
                      <a:rPr lang="en-US" altLang="zh-TW" sz="2400" kern="0">
                        <a:solidFill>
                          <a:prstClr val="black"/>
                        </a:solidFill>
                        <a:latin typeface="Cambria Math"/>
                        <a:cs typeface="Times New Roman"/>
                      </a:rPr>
                      <m:t>≥0</m:t>
                    </m:r>
                  </m:oMath>
                </a14:m>
                <a:r>
                  <a:rPr lang="en-US" altLang="zh-TW" sz="2400" kern="0" dirty="0">
                    <a:solidFill>
                      <a:prstClr val="black"/>
                    </a:solidFill>
                    <a:latin typeface="Times New Roman"/>
                    <a:cs typeface="Times New Roman"/>
                  </a:rPr>
                  <a:t> (15B</a:t>
                </a:r>
                <a:r>
                  <a:rPr lang="en-US" altLang="zh-TW" sz="2400" kern="0" dirty="0" smtClean="0">
                    <a:solidFill>
                      <a:prstClr val="black"/>
                    </a:solidFill>
                    <a:latin typeface="Times New Roman"/>
                    <a:cs typeface="Times New Roman"/>
                  </a:rPr>
                  <a:t>)</a:t>
                </a:r>
                <a:endParaRPr lang="en-US" altLang="zh-TW" sz="2400" kern="0" dirty="0">
                  <a:solidFill>
                    <a:prstClr val="black"/>
                  </a:solidFill>
                  <a:latin typeface="Times New Roman"/>
                  <a:cs typeface="Times New Roman"/>
                </a:endParaRPr>
              </a:p>
              <a:p>
                <a:pPr lvl="0"/>
                <a:endParaRPr lang="en-US" altLang="zh-TW" sz="2400" kern="0" dirty="0">
                  <a:solidFill>
                    <a:prstClr val="black"/>
                  </a:solidFill>
                  <a:latin typeface="Times New Roman"/>
                  <a:cs typeface="Times New Roman"/>
                </a:endParaRPr>
              </a:p>
              <a:p>
                <a:pPr lvl="0"/>
                <a:r>
                  <a:rPr lang="zh-TW" altLang="zh-TW" sz="2400" kern="0" dirty="0">
                    <a:latin typeface="Times New Roman"/>
                    <a:cs typeface="Times New Roman"/>
                  </a:rPr>
                  <a:t>上述投資組合在到期日的報酬恆為</a:t>
                </a:r>
                <a:r>
                  <a:rPr lang="en-US" altLang="zh-TW" sz="2400" kern="0" dirty="0" smtClean="0">
                    <a:latin typeface="Times New Roman"/>
                    <a:cs typeface="Times New Roman"/>
                  </a:rPr>
                  <a:t>0</a:t>
                </a:r>
                <a:endParaRPr lang="zh-TW" altLang="zh-TW" sz="2400" kern="100" dirty="0">
                  <a:solidFill>
                    <a:prstClr val="black"/>
                  </a:solidFill>
                  <a:cs typeface="Times New Roman"/>
                </a:endParaRPr>
              </a:p>
              <a:p>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rotWithShape="1">
                <a:blip r:embed="rId2" cstate="print"/>
                <a:stretch>
                  <a:fillRect l="-963" t="-1078"/>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248607691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賣權買權平價關係式</a:t>
            </a:r>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normAutofit fontScale="70000" lnSpcReduction="20000"/>
              </a:bodyPr>
              <a:lstStyle/>
              <a:p>
                <a:pPr>
                  <a:lnSpc>
                    <a:spcPct val="120000"/>
                  </a:lnSpc>
                  <a:spcAft>
                    <a:spcPts val="0"/>
                  </a:spcAft>
                </a:pPr>
                <a:r>
                  <a:rPr lang="zh-TW" altLang="zh-TW" kern="0" dirty="0" smtClean="0">
                    <a:latin typeface="Times New Roman"/>
                    <a:cs typeface="Times New Roman"/>
                  </a:rPr>
                  <a:t>如果</a:t>
                </a:r>
                <a:r>
                  <a:rPr lang="zh-TW" altLang="zh-TW" kern="0" dirty="0">
                    <a:latin typeface="Times New Roman"/>
                    <a:cs typeface="Times New Roman"/>
                  </a:rPr>
                  <a:t>在到期日之前任何時點</a:t>
                </a:r>
                <a:r>
                  <a:rPr lang="zh-TW" altLang="zh-TW" kern="0" dirty="0">
                    <a:ea typeface="Times New Roman"/>
                    <a:cs typeface="Times New Roman"/>
                  </a:rPr>
                  <a:t> </a:t>
                </a:r>
                <a:r>
                  <a:rPr lang="en-US" altLang="zh-TW" kern="0" dirty="0">
                    <a:ea typeface="Times New Roman"/>
                    <a:cs typeface="Times New Roman"/>
                  </a:rPr>
                  <a:t>τ</a:t>
                </a:r>
                <a:r>
                  <a:rPr lang="zh-TW" altLang="zh-TW" kern="0" dirty="0">
                    <a:latin typeface="Times New Roman"/>
                    <a:cs typeface="Times New Roman"/>
                  </a:rPr>
                  <a:t>的提前平倉利益</a:t>
                </a: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π</m:t>
                        </m:r>
                      </m:e>
                      <m:sub>
                        <m:r>
                          <m:rPr>
                            <m:sty m:val="p"/>
                          </m:rPr>
                          <a:rPr lang="en-US" altLang="zh-TW" kern="0">
                            <a:latin typeface="Cambria Math"/>
                            <a:cs typeface="Times New Roman"/>
                          </a:rPr>
                          <m:t>τ</m:t>
                        </m:r>
                      </m:sub>
                    </m:sSub>
                    <m:r>
                      <a:rPr lang="en-US" altLang="zh-TW" kern="0">
                        <a:latin typeface="Cambria Math"/>
                        <a:cs typeface="Times New Roman"/>
                      </a:rPr>
                      <m:t>&gt;</m:t>
                    </m:r>
                    <m:r>
                      <a:rPr lang="en-US" altLang="zh-TW" i="1" kern="0">
                        <a:latin typeface="Cambria Math"/>
                        <a:cs typeface="Times New Roman"/>
                      </a:rPr>
                      <m:t>0</m:t>
                    </m:r>
                  </m:oMath>
                </a14:m>
                <a:r>
                  <a:rPr lang="zh-TW" altLang="zh-TW" kern="0" dirty="0">
                    <a:latin typeface="Times New Roman"/>
                    <a:cs typeface="Times New Roman"/>
                  </a:rPr>
                  <a:t>，則應提前平倉以追求更大利潤</a:t>
                </a:r>
                <a:r>
                  <a:rPr lang="zh-TW" altLang="zh-TW" kern="0" dirty="0" smtClean="0">
                    <a:latin typeface="Times New Roman"/>
                    <a:cs typeface="Times New Roman"/>
                  </a:rPr>
                  <a:t>。</a:t>
                </a:r>
                <a:endParaRPr lang="en-US" altLang="zh-TW" kern="0" dirty="0">
                  <a:latin typeface="Times New Roman"/>
                  <a:cs typeface="Times New Roman"/>
                </a:endParaRPr>
              </a:p>
              <a:p>
                <a:pPr>
                  <a:lnSpc>
                    <a:spcPct val="120000"/>
                  </a:lnSpc>
                  <a:spcAft>
                    <a:spcPts val="0"/>
                  </a:spcAft>
                </a:pPr>
                <a:r>
                  <a:rPr lang="zh-TW" altLang="zh-TW" kern="0" dirty="0" smtClean="0">
                    <a:latin typeface="Times New Roman"/>
                    <a:cs typeface="Times New Roman"/>
                  </a:rPr>
                  <a:t>投資組合</a:t>
                </a:r>
                <a:r>
                  <a:rPr lang="en-US" altLang="zh-TW" kern="0" dirty="0">
                    <a:latin typeface="Times New Roman"/>
                    <a:cs typeface="Times New Roman"/>
                  </a:rPr>
                  <a:t>Z</a:t>
                </a:r>
                <a:r>
                  <a:rPr lang="zh-TW" altLang="zh-TW" kern="0" dirty="0">
                    <a:latin typeface="Times New Roman"/>
                    <a:cs typeface="Times New Roman"/>
                  </a:rPr>
                  <a:t>若符合以下條件則提前平倉：</a:t>
                </a:r>
                <a:endParaRPr lang="zh-TW" altLang="zh-TW" sz="4400" kern="100" dirty="0">
                  <a:cs typeface="Times New Roman"/>
                </a:endParaRPr>
              </a:p>
              <a:p>
                <a:pPr>
                  <a:spcAft>
                    <a:spcPts val="0"/>
                  </a:spcAft>
                </a:pP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π</m:t>
                        </m:r>
                      </m:e>
                      <m:sub>
                        <m:r>
                          <m:rPr>
                            <m:sty m:val="p"/>
                          </m:rPr>
                          <a:rPr lang="en-US" altLang="zh-TW" kern="0">
                            <a:latin typeface="Cambria Math"/>
                            <a:cs typeface="Times New Roman"/>
                          </a:rPr>
                          <m:t>τ</m:t>
                        </m:r>
                      </m:sub>
                    </m:sSub>
                    <m:r>
                      <a:rPr lang="en-US" altLang="zh-TW" kern="0">
                        <a:latin typeface="Cambria Math"/>
                        <a:cs typeface="Times New Roman"/>
                      </a:rPr>
                      <m:t>=</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F</m:t>
                            </m:r>
                          </m:e>
                          <m:sub>
                            <m:r>
                              <m:rPr>
                                <m:sty m:val="p"/>
                              </m:rPr>
                              <a:rPr lang="en-US" altLang="zh-TW" kern="0">
                                <a:latin typeface="Cambria Math"/>
                                <a:cs typeface="Times New Roman"/>
                              </a:rPr>
                              <m:t>τ</m:t>
                            </m:r>
                          </m:sub>
                        </m:sSub>
                        <m:r>
                          <a:rPr lang="en-US" altLang="zh-TW" i="1" kern="0">
                            <a:latin typeface="Cambria Math"/>
                            <a:cs typeface="Times New Roman"/>
                          </a:rPr>
                          <m:t>−</m:t>
                        </m:r>
                        <m:r>
                          <m:rPr>
                            <m:sty m:val="p"/>
                          </m:rPr>
                          <a:rPr lang="en-US" altLang="zh-TW" kern="0">
                            <a:latin typeface="Cambria Math"/>
                            <a:cs typeface="Times New Roman"/>
                          </a:rPr>
                          <m:t>K</m:t>
                        </m:r>
                      </m:e>
                    </m:d>
                    <m:sSup>
                      <m:sSupPr>
                        <m:ctrlPr>
                          <a:rPr lang="zh-TW" altLang="zh-TW" i="1" kern="0">
                            <a:effectLst/>
                            <a:latin typeface="Cambria Math"/>
                            <a:ea typeface="Cambria Math"/>
                            <a:cs typeface="Times New Roman"/>
                          </a:rPr>
                        </m:ctrlPr>
                      </m:sSupPr>
                      <m:e>
                        <m:r>
                          <m:rPr>
                            <m:sty m:val="p"/>
                          </m:rPr>
                          <a:rPr lang="en-US" altLang="zh-TW" kern="0">
                            <a:latin typeface="Cambria Math"/>
                            <a:cs typeface="Times New Roman"/>
                          </a:rPr>
                          <m:t>e</m:t>
                        </m:r>
                      </m:e>
                      <m:sup>
                        <m:r>
                          <a:rPr lang="en-US" altLang="zh-TW" i="1" kern="0">
                            <a:latin typeface="Cambria Math"/>
                            <a:cs typeface="Times New Roman"/>
                          </a:rPr>
                          <m:t>−</m:t>
                        </m:r>
                        <m:r>
                          <m:rPr>
                            <m:sty m:val="p"/>
                          </m:rPr>
                          <a:rPr lang="en-US" altLang="zh-TW" kern="0">
                            <a:latin typeface="Cambria Math"/>
                            <a:cs typeface="Times New Roman"/>
                          </a:rPr>
                          <m:t>rL</m:t>
                        </m:r>
                        <m:d>
                          <m:dPr>
                            <m:ctrlPr>
                              <a:rPr lang="zh-TW" altLang="zh-TW" i="1" kern="0">
                                <a:effectLst/>
                                <a:latin typeface="Cambria Math"/>
                                <a:ea typeface="Cambria Math"/>
                                <a:cs typeface="Times New Roman"/>
                              </a:rPr>
                            </m:ctrlPr>
                          </m:dPr>
                          <m:e>
                            <m:r>
                              <m:rPr>
                                <m:sty m:val="p"/>
                              </m:rPr>
                              <a:rPr lang="en-US" altLang="zh-TW" kern="0">
                                <a:latin typeface="Cambria Math"/>
                                <a:cs typeface="Times New Roman"/>
                              </a:rPr>
                              <m:t>T</m:t>
                            </m:r>
                            <m:r>
                              <a:rPr lang="en-US" altLang="zh-TW" i="1" kern="0">
                                <a:latin typeface="Cambria Math"/>
                                <a:cs typeface="Times New Roman"/>
                              </a:rPr>
                              <m:t>−</m:t>
                            </m:r>
                            <m:r>
                              <m:rPr>
                                <m:sty m:val="p"/>
                              </m:rPr>
                              <a:rPr lang="en-US" altLang="zh-TW" kern="0">
                                <a:latin typeface="Cambria Math"/>
                                <a:cs typeface="Times New Roman"/>
                              </a:rPr>
                              <m:t>τ</m:t>
                            </m:r>
                          </m:e>
                        </m:d>
                      </m:sup>
                    </m:sSup>
                    <m:r>
                      <a:rPr lang="en-US" altLang="zh-TW" i="1" kern="0">
                        <a:latin typeface="Cambria Math"/>
                        <a:cs typeface="Times New Roman"/>
                      </a:rPr>
                      <m:t>−</m:t>
                    </m:r>
                    <m:r>
                      <m:rPr>
                        <m:sty m:val="p"/>
                      </m:rPr>
                      <a:rPr lang="en-US" altLang="zh-TW" kern="0">
                        <a:latin typeface="Cambria Math"/>
                        <a:cs typeface="Times New Roman"/>
                      </a:rPr>
                      <m:t>θ</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m:rPr>
                                <m:sty m:val="p"/>
                              </m:rPr>
                              <a:rPr lang="en-US" altLang="zh-TW" kern="0">
                                <a:latin typeface="Cambria Math"/>
                                <a:cs typeface="Times New Roman"/>
                              </a:rPr>
                              <m:t>τ</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m:rPr>
                                <m:sty m:val="p"/>
                              </m:rPr>
                              <a:rPr lang="en-US" altLang="zh-TW" kern="0">
                                <a:latin typeface="Cambria Math"/>
                                <a:cs typeface="Times New Roman"/>
                              </a:rPr>
                              <m:t>τ</m:t>
                            </m:r>
                          </m:sub>
                        </m:sSub>
                      </m:e>
                    </m:d>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θH</m:t>
                        </m:r>
                      </m:e>
                      <m:sub>
                        <m:r>
                          <m:rPr>
                            <m:sty m:val="p"/>
                          </m:rPr>
                          <a:rPr lang="en-US" altLang="zh-TW" kern="0">
                            <a:latin typeface="Cambria Math"/>
                            <a:cs typeface="Times New Roman"/>
                          </a:rPr>
                          <m:t>c</m:t>
                        </m:r>
                      </m:sub>
                    </m:sSub>
                    <m:r>
                      <a:rPr lang="en-US" altLang="zh-TW" i="1" kern="0">
                        <a:latin typeface="Cambria Math"/>
                        <a:cs typeface="Times New Roman"/>
                      </a:rPr>
                      <m:t>−</m:t>
                    </m:r>
                    <m:r>
                      <m:rPr>
                        <m:sty m:val="p"/>
                      </m:rPr>
                      <a:rPr lang="en-US" altLang="zh-TW" kern="0">
                        <a:latin typeface="Cambria Math"/>
                        <a:cs typeface="Times New Roman"/>
                      </a:rPr>
                      <m:t>θ</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H</m:t>
                        </m:r>
                      </m:e>
                      <m:sub>
                        <m:r>
                          <m:rPr>
                            <m:sty m:val="p"/>
                          </m:rPr>
                          <a:rPr lang="en-US" altLang="zh-TW" kern="0">
                            <a:latin typeface="Cambria Math"/>
                            <a:cs typeface="Times New Roman"/>
                          </a:rPr>
                          <m:t>p</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H</m:t>
                        </m:r>
                      </m:e>
                      <m:sub>
                        <m:r>
                          <m:rPr>
                            <m:sty m:val="p"/>
                          </m:rPr>
                          <a:rPr lang="en-US" altLang="zh-TW" kern="0">
                            <a:latin typeface="Cambria Math"/>
                            <a:cs typeface="Times New Roman"/>
                          </a:rPr>
                          <m:t>F</m:t>
                        </m:r>
                      </m:sub>
                    </m:sSub>
                    <m:r>
                      <a:rPr lang="en-US" altLang="zh-TW" kern="0">
                        <a:latin typeface="Cambria Math"/>
                        <a:cs typeface="Times New Roman"/>
                      </a:rPr>
                      <m:t>&gt;</m:t>
                    </m:r>
                    <m:r>
                      <a:rPr lang="en-US" altLang="zh-TW" i="1" kern="0">
                        <a:latin typeface="Cambria Math"/>
                        <a:cs typeface="Times New Roman"/>
                      </a:rPr>
                      <m:t>0</m:t>
                    </m:r>
                  </m:oMath>
                </a14:m>
                <a:r>
                  <a:rPr lang="en-US" altLang="zh-TW" kern="0" dirty="0">
                    <a:latin typeface="Times New Roman"/>
                    <a:cs typeface="Times New Roman"/>
                  </a:rPr>
                  <a:t> </a:t>
                </a:r>
                <a:r>
                  <a:rPr lang="zh-TW" altLang="zh-TW" kern="0" dirty="0">
                    <a:latin typeface="Times New Roman"/>
                    <a:cs typeface="Times New Roman"/>
                  </a:rPr>
                  <a:t>當</a:t>
                </a:r>
                <a14:m>
                  <m:oMath xmlns:m="http://schemas.openxmlformats.org/officeDocument/2006/math">
                    <m:sSub>
                      <m:sSubPr>
                        <m:ctrlPr>
                          <a:rPr lang="zh-TW" altLang="zh-TW" sz="3100" i="1" kern="0">
                            <a:solidFill>
                              <a:prstClr val="black"/>
                            </a:solidFill>
                            <a:latin typeface="Cambria Math"/>
                            <a:ea typeface="Cambria Math"/>
                            <a:cs typeface="Times New Roman"/>
                          </a:rPr>
                        </m:ctrlPr>
                      </m:sSubPr>
                      <m:e>
                        <m:r>
                          <m:rPr>
                            <m:sty m:val="p"/>
                          </m:rPr>
                          <a:rPr lang="en-US" altLang="zh-TW" sz="3100" kern="0">
                            <a:solidFill>
                              <a:prstClr val="black"/>
                            </a:solidFill>
                            <a:latin typeface="Cambria Math"/>
                            <a:cs typeface="Times New Roman"/>
                          </a:rPr>
                          <m:t>F</m:t>
                        </m:r>
                      </m:e>
                      <m:sub>
                        <m:r>
                          <m:rPr>
                            <m:sty m:val="p"/>
                          </m:rPr>
                          <a:rPr lang="en-US" altLang="zh-TW" sz="3100" kern="0">
                            <a:solidFill>
                              <a:prstClr val="black"/>
                            </a:solidFill>
                            <a:latin typeface="Cambria Math"/>
                            <a:cs typeface="Times New Roman"/>
                          </a:rPr>
                          <m:t>τ</m:t>
                        </m:r>
                      </m:sub>
                    </m:sSub>
                    <m:r>
                      <a:rPr lang="en-US" altLang="zh-TW" i="1" kern="0">
                        <a:latin typeface="Cambria Math"/>
                        <a:cs typeface="Times New Roman"/>
                      </a:rPr>
                      <m:t>−</m:t>
                    </m:r>
                    <m:r>
                      <m:rPr>
                        <m:sty m:val="p"/>
                      </m:rPr>
                      <a:rPr lang="en-US" altLang="zh-TW" kern="0">
                        <a:latin typeface="Cambria Math"/>
                        <a:cs typeface="Times New Roman"/>
                      </a:rPr>
                      <m:t>K</m:t>
                    </m:r>
                    <m:r>
                      <a:rPr lang="en-US" altLang="zh-TW" kern="0">
                        <a:latin typeface="Cambria Math"/>
                        <a:cs typeface="Times New Roman"/>
                      </a:rPr>
                      <m:t>≥0</m:t>
                    </m:r>
                  </m:oMath>
                </a14:m>
                <a:r>
                  <a:rPr lang="zh-TW" altLang="zh-TW" kern="0" dirty="0">
                    <a:latin typeface="Times New Roman"/>
                    <a:cs typeface="Times New Roman"/>
                  </a:rPr>
                  <a:t>　</a:t>
                </a:r>
                <a:r>
                  <a:rPr lang="en-US" altLang="zh-TW" kern="0" dirty="0">
                    <a:latin typeface="Times New Roman"/>
                    <a:cs typeface="Times New Roman"/>
                  </a:rPr>
                  <a:t>(16A)</a:t>
                </a:r>
                <a:r>
                  <a:rPr lang="zh-TW" altLang="zh-TW" kern="0" dirty="0">
                    <a:latin typeface="Times New Roman"/>
                    <a:cs typeface="Times New Roman"/>
                  </a:rPr>
                  <a:t>　</a:t>
                </a:r>
                <a:r>
                  <a:rPr lang="en-US" altLang="zh-TW" kern="0" dirty="0">
                    <a:latin typeface="Times New Roman"/>
                    <a:cs typeface="Times New Roman"/>
                  </a:rPr>
                  <a:t>or</a:t>
                </a:r>
                <a:endParaRPr lang="zh-TW" altLang="zh-TW" sz="4400" kern="100" dirty="0">
                  <a:cs typeface="Times New Roman"/>
                </a:endParaRPr>
              </a:p>
              <a:p>
                <a:pPr>
                  <a:spcAft>
                    <a:spcPts val="0"/>
                  </a:spcAft>
                </a:pP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π</m:t>
                        </m:r>
                      </m:e>
                      <m:sub>
                        <m:r>
                          <m:rPr>
                            <m:sty m:val="p"/>
                          </m:rPr>
                          <a:rPr lang="en-US" altLang="zh-TW" kern="0">
                            <a:latin typeface="Cambria Math"/>
                            <a:cs typeface="Times New Roman"/>
                          </a:rPr>
                          <m:t>τ</m:t>
                        </m:r>
                      </m:sub>
                    </m:sSub>
                    <m:r>
                      <a:rPr lang="en-US" altLang="zh-TW" kern="0">
                        <a:latin typeface="Cambria Math"/>
                        <a:cs typeface="Times New Roman"/>
                      </a:rPr>
                      <m:t>=</m:t>
                    </m:r>
                    <m:r>
                      <m:rPr>
                        <m:sty m:val="p"/>
                      </m:rPr>
                      <a:rPr lang="en-US" altLang="zh-TW" kern="0">
                        <a:latin typeface="Cambria Math"/>
                        <a:cs typeface="Times New Roman"/>
                      </a:rPr>
                      <m:t>θ</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m:rPr>
                                <m:sty m:val="p"/>
                              </m:rPr>
                              <a:rPr lang="en-US" altLang="zh-TW" kern="0">
                                <a:latin typeface="Cambria Math"/>
                                <a:cs typeface="Times New Roman"/>
                              </a:rPr>
                              <m:t>τ</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m:rPr>
                                <m:sty m:val="p"/>
                              </m:rPr>
                              <a:rPr lang="en-US" altLang="zh-TW" kern="0">
                                <a:latin typeface="Cambria Math"/>
                                <a:cs typeface="Times New Roman"/>
                              </a:rPr>
                              <m:t>τ</m:t>
                            </m:r>
                          </m:sub>
                        </m:sSub>
                      </m:e>
                    </m:d>
                    <m:r>
                      <a:rPr lang="en-US" altLang="zh-TW" i="1" kern="0">
                        <a:latin typeface="Cambria Math"/>
                        <a:cs typeface="Times New Roman"/>
                      </a:rPr>
                      <m:t>−</m:t>
                    </m:r>
                    <m:d>
                      <m:dPr>
                        <m:ctrlPr>
                          <a:rPr lang="zh-TW" altLang="zh-TW" i="1" kern="0">
                            <a:effectLst/>
                            <a:latin typeface="Cambria Math"/>
                            <a:ea typeface="Cambria Math"/>
                            <a:cs typeface="Times New Roman"/>
                          </a:rPr>
                        </m:ctrlPr>
                      </m:dPr>
                      <m:e>
                        <m:r>
                          <m:rPr>
                            <m:sty m:val="p"/>
                          </m:rPr>
                          <a:rPr lang="en-US" altLang="zh-TW" kern="0">
                            <a:latin typeface="Cambria Math"/>
                            <a:cs typeface="Times New Roman"/>
                          </a:rPr>
                          <m:t>K</m:t>
                        </m:r>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F</m:t>
                            </m:r>
                          </m:e>
                          <m:sub>
                            <m:r>
                              <m:rPr>
                                <m:sty m:val="p"/>
                              </m:rPr>
                              <a:rPr lang="en-US" altLang="zh-TW" kern="0">
                                <a:latin typeface="Cambria Math"/>
                                <a:cs typeface="Times New Roman"/>
                              </a:rPr>
                              <m:t>τ</m:t>
                            </m:r>
                          </m:sub>
                        </m:sSub>
                      </m:e>
                    </m:d>
                    <m:sSup>
                      <m:sSupPr>
                        <m:ctrlPr>
                          <a:rPr lang="zh-TW" altLang="zh-TW" i="1" kern="0">
                            <a:effectLst/>
                            <a:latin typeface="Cambria Math"/>
                            <a:ea typeface="Cambria Math"/>
                            <a:cs typeface="Times New Roman"/>
                          </a:rPr>
                        </m:ctrlPr>
                      </m:sSupPr>
                      <m:e>
                        <m:r>
                          <m:rPr>
                            <m:sty m:val="p"/>
                          </m:rPr>
                          <a:rPr lang="en-US" altLang="zh-TW" kern="0">
                            <a:latin typeface="Cambria Math"/>
                            <a:cs typeface="Times New Roman"/>
                          </a:rPr>
                          <m:t>e</m:t>
                        </m:r>
                      </m:e>
                      <m:sup>
                        <m:r>
                          <a:rPr lang="en-US" altLang="zh-TW" i="1" kern="0">
                            <a:latin typeface="Cambria Math"/>
                            <a:cs typeface="Times New Roman"/>
                          </a:rPr>
                          <m:t>−</m:t>
                        </m:r>
                        <m:r>
                          <m:rPr>
                            <m:sty m:val="p"/>
                          </m:rPr>
                          <a:rPr lang="en-US" altLang="zh-TW" kern="0">
                            <a:latin typeface="Cambria Math"/>
                            <a:cs typeface="Times New Roman"/>
                          </a:rPr>
                          <m:t>rB</m:t>
                        </m:r>
                        <m:d>
                          <m:dPr>
                            <m:ctrlPr>
                              <a:rPr lang="zh-TW" altLang="zh-TW" i="1" kern="0">
                                <a:effectLst/>
                                <a:latin typeface="Cambria Math"/>
                                <a:ea typeface="Cambria Math"/>
                                <a:cs typeface="Times New Roman"/>
                              </a:rPr>
                            </m:ctrlPr>
                          </m:dPr>
                          <m:e>
                            <m:r>
                              <m:rPr>
                                <m:sty m:val="p"/>
                              </m:rPr>
                              <a:rPr lang="en-US" altLang="zh-TW" kern="0">
                                <a:latin typeface="Cambria Math"/>
                                <a:cs typeface="Times New Roman"/>
                              </a:rPr>
                              <m:t>T</m:t>
                            </m:r>
                            <m:r>
                              <a:rPr lang="en-US" altLang="zh-TW" i="1" kern="0">
                                <a:latin typeface="Cambria Math"/>
                                <a:cs typeface="Times New Roman"/>
                              </a:rPr>
                              <m:t>−</m:t>
                            </m:r>
                            <m:r>
                              <m:rPr>
                                <m:sty m:val="p"/>
                              </m:rPr>
                              <a:rPr lang="en-US" altLang="zh-TW" kern="0">
                                <a:latin typeface="Cambria Math"/>
                                <a:cs typeface="Times New Roman"/>
                              </a:rPr>
                              <m:t>τ</m:t>
                            </m:r>
                          </m:e>
                        </m:d>
                      </m:sup>
                    </m:sSup>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θH</m:t>
                        </m:r>
                      </m:e>
                      <m:sub>
                        <m:r>
                          <m:rPr>
                            <m:sty m:val="p"/>
                          </m:rPr>
                          <a:rPr lang="en-US" altLang="zh-TW" kern="0">
                            <a:latin typeface="Cambria Math"/>
                            <a:cs typeface="Times New Roman"/>
                          </a:rPr>
                          <m:t>c</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θH</m:t>
                        </m:r>
                      </m:e>
                      <m:sub>
                        <m:r>
                          <m:rPr>
                            <m:sty m:val="p"/>
                          </m:rPr>
                          <a:rPr lang="en-US" altLang="zh-TW" kern="0">
                            <a:latin typeface="Cambria Math"/>
                            <a:cs typeface="Times New Roman"/>
                          </a:rPr>
                          <m:t>p</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H</m:t>
                        </m:r>
                      </m:e>
                      <m:sub>
                        <m:r>
                          <m:rPr>
                            <m:sty m:val="p"/>
                          </m:rPr>
                          <a:rPr lang="en-US" altLang="zh-TW" kern="0">
                            <a:latin typeface="Cambria Math"/>
                            <a:cs typeface="Times New Roman"/>
                          </a:rPr>
                          <m:t>F</m:t>
                        </m:r>
                      </m:sub>
                    </m:sSub>
                    <m:r>
                      <a:rPr lang="en-US" altLang="zh-TW" kern="0">
                        <a:latin typeface="Cambria Math"/>
                        <a:cs typeface="Times New Roman"/>
                      </a:rPr>
                      <m:t>&gt;</m:t>
                    </m:r>
                    <m:r>
                      <a:rPr lang="en-US" altLang="zh-TW" i="1" kern="0">
                        <a:latin typeface="Cambria Math"/>
                        <a:cs typeface="Times New Roman"/>
                      </a:rPr>
                      <m:t>0</m:t>
                    </m:r>
                  </m:oMath>
                </a14:m>
                <a:r>
                  <a:rPr lang="en-US" altLang="zh-TW" kern="0" dirty="0">
                    <a:latin typeface="Times New Roman"/>
                    <a:cs typeface="Times New Roman"/>
                  </a:rPr>
                  <a:t> </a:t>
                </a:r>
                <a:r>
                  <a:rPr lang="zh-TW" altLang="zh-TW" kern="0" dirty="0">
                    <a:latin typeface="Times New Roman"/>
                    <a:cs typeface="Times New Roman"/>
                  </a:rPr>
                  <a:t>當</a:t>
                </a:r>
                <a:r>
                  <a:rPr lang="zh-TW" altLang="zh-TW" kern="0" dirty="0">
                    <a:ea typeface="Times New Roman"/>
                    <a:cs typeface="Times New Roman"/>
                  </a:rPr>
                  <a:t> </a:t>
                </a:r>
                <a14:m>
                  <m:oMath xmlns:m="http://schemas.openxmlformats.org/officeDocument/2006/math">
                    <m:r>
                      <m:rPr>
                        <m:sty m:val="p"/>
                      </m:rPr>
                      <a:rPr lang="en-US" altLang="zh-TW" kern="0">
                        <a:latin typeface="Cambria Math"/>
                        <a:cs typeface="Times New Roman"/>
                      </a:rPr>
                      <m:t>K</m:t>
                    </m:r>
                    <m:r>
                      <a:rPr lang="en-US" altLang="zh-TW" i="1" kern="0">
                        <a:latin typeface="Cambria Math"/>
                        <a:cs typeface="Times New Roman"/>
                      </a:rPr>
                      <m:t>−</m:t>
                    </m:r>
                    <m:sSub>
                      <m:sSubPr>
                        <m:ctrlPr>
                          <a:rPr lang="zh-TW" altLang="zh-TW" sz="3100" i="1" kern="0">
                            <a:solidFill>
                              <a:prstClr val="black"/>
                            </a:solidFill>
                            <a:latin typeface="Cambria Math"/>
                            <a:ea typeface="Cambria Math"/>
                            <a:cs typeface="Times New Roman"/>
                          </a:rPr>
                        </m:ctrlPr>
                      </m:sSubPr>
                      <m:e>
                        <m:r>
                          <m:rPr>
                            <m:sty m:val="p"/>
                          </m:rPr>
                          <a:rPr lang="en-US" altLang="zh-TW" sz="3100" kern="0">
                            <a:solidFill>
                              <a:prstClr val="black"/>
                            </a:solidFill>
                            <a:latin typeface="Cambria Math"/>
                            <a:cs typeface="Times New Roman"/>
                          </a:rPr>
                          <m:t>F</m:t>
                        </m:r>
                      </m:e>
                      <m:sub>
                        <m:r>
                          <m:rPr>
                            <m:sty m:val="p"/>
                          </m:rPr>
                          <a:rPr lang="en-US" altLang="zh-TW" sz="3100" kern="0">
                            <a:solidFill>
                              <a:prstClr val="black"/>
                            </a:solidFill>
                            <a:latin typeface="Cambria Math"/>
                            <a:cs typeface="Times New Roman"/>
                          </a:rPr>
                          <m:t>τ</m:t>
                        </m:r>
                      </m:sub>
                    </m:sSub>
                    <m:r>
                      <a:rPr lang="en-US" altLang="zh-TW" kern="0">
                        <a:latin typeface="Cambria Math"/>
                        <a:cs typeface="Times New Roman"/>
                      </a:rPr>
                      <m:t>≥0</m:t>
                    </m:r>
                  </m:oMath>
                </a14:m>
                <a:r>
                  <a:rPr lang="en-US" altLang="zh-TW" kern="0" dirty="0">
                    <a:latin typeface="Times New Roman"/>
                    <a:cs typeface="Times New Roman"/>
                  </a:rPr>
                  <a:t>  (17A) </a:t>
                </a:r>
                <a:endParaRPr lang="zh-TW" altLang="zh-TW" sz="4400" kern="100" dirty="0">
                  <a:cs typeface="Times New Roman"/>
                </a:endParaRPr>
              </a:p>
              <a:p>
                <a:pPr>
                  <a:spcAft>
                    <a:spcPts val="0"/>
                  </a:spcAft>
                </a:pPr>
                <a:r>
                  <a:rPr lang="zh-TW" altLang="zh-TW" kern="0" dirty="0">
                    <a:latin typeface="Times New Roman"/>
                    <a:cs typeface="Times New Roman"/>
                  </a:rPr>
                  <a:t>投資組合</a:t>
                </a:r>
                <a:r>
                  <a:rPr lang="en-US" altLang="zh-TW" kern="0" dirty="0">
                    <a:latin typeface="Times New Roman"/>
                    <a:cs typeface="Times New Roman"/>
                  </a:rPr>
                  <a:t>Y</a:t>
                </a:r>
                <a:r>
                  <a:rPr lang="zh-TW" altLang="zh-TW" kern="0" dirty="0">
                    <a:latin typeface="Times New Roman"/>
                    <a:cs typeface="Times New Roman"/>
                  </a:rPr>
                  <a:t>若符合以下條件則提前平倉：</a:t>
                </a:r>
                <a:endParaRPr lang="zh-TW" altLang="zh-TW" sz="4400" kern="100" dirty="0">
                  <a:cs typeface="Times New Roman"/>
                </a:endParaRPr>
              </a:p>
              <a:p>
                <a:pPr>
                  <a:spcAft>
                    <a:spcPts val="0"/>
                  </a:spcAft>
                </a:pP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π</m:t>
                        </m:r>
                      </m:e>
                      <m:sub>
                        <m:r>
                          <m:rPr>
                            <m:sty m:val="p"/>
                          </m:rPr>
                          <a:rPr lang="en-US" altLang="zh-TW" kern="0">
                            <a:latin typeface="Cambria Math"/>
                            <a:cs typeface="Times New Roman"/>
                          </a:rPr>
                          <m:t>τ</m:t>
                        </m:r>
                      </m:sub>
                    </m:sSub>
                    <m:r>
                      <a:rPr lang="en-US" altLang="zh-TW" kern="0">
                        <a:latin typeface="Cambria Math"/>
                        <a:cs typeface="Times New Roman"/>
                      </a:rPr>
                      <m:t>=</m:t>
                    </m:r>
                    <m:r>
                      <m:rPr>
                        <m:sty m:val="p"/>
                      </m:rPr>
                      <a:rPr lang="en-US" altLang="zh-TW" kern="0">
                        <a:latin typeface="Cambria Math"/>
                        <a:cs typeface="Times New Roman"/>
                      </a:rPr>
                      <m:t>θ</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m:rPr>
                                <m:sty m:val="p"/>
                              </m:rPr>
                              <a:rPr lang="en-US" altLang="zh-TW" kern="0">
                                <a:latin typeface="Cambria Math"/>
                                <a:cs typeface="Times New Roman"/>
                              </a:rPr>
                              <m:t>τ</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m:rPr>
                                <m:sty m:val="p"/>
                              </m:rPr>
                              <a:rPr lang="en-US" altLang="zh-TW" kern="0">
                                <a:latin typeface="Cambria Math"/>
                                <a:cs typeface="Times New Roman"/>
                              </a:rPr>
                              <m:t>τ</m:t>
                            </m:r>
                          </m:sub>
                        </m:sSub>
                      </m:e>
                    </m:d>
                    <m:r>
                      <a:rPr lang="en-US" altLang="zh-TW" i="1" kern="0">
                        <a:latin typeface="Cambria Math"/>
                        <a:cs typeface="Times New Roman"/>
                      </a:rPr>
                      <m:t>−</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F</m:t>
                            </m:r>
                          </m:e>
                          <m:sub>
                            <m:r>
                              <m:rPr>
                                <m:sty m:val="p"/>
                              </m:rPr>
                              <a:rPr lang="en-US" altLang="zh-TW" kern="0">
                                <a:latin typeface="Cambria Math"/>
                                <a:cs typeface="Times New Roman"/>
                              </a:rPr>
                              <m:t>τ</m:t>
                            </m:r>
                          </m:sub>
                        </m:sSub>
                        <m:r>
                          <a:rPr lang="en-US" altLang="zh-TW" i="1" kern="0">
                            <a:latin typeface="Cambria Math"/>
                            <a:cs typeface="Times New Roman"/>
                          </a:rPr>
                          <m:t>−</m:t>
                        </m:r>
                        <m:r>
                          <m:rPr>
                            <m:sty m:val="p"/>
                          </m:rPr>
                          <a:rPr lang="en-US" altLang="zh-TW" kern="0">
                            <a:latin typeface="Cambria Math"/>
                            <a:cs typeface="Times New Roman"/>
                          </a:rPr>
                          <m:t>K</m:t>
                        </m:r>
                      </m:e>
                    </m:d>
                    <m:sSup>
                      <m:sSupPr>
                        <m:ctrlPr>
                          <a:rPr lang="zh-TW" altLang="zh-TW" i="1" kern="0">
                            <a:effectLst/>
                            <a:latin typeface="Cambria Math"/>
                            <a:ea typeface="Cambria Math"/>
                            <a:cs typeface="Times New Roman"/>
                          </a:rPr>
                        </m:ctrlPr>
                      </m:sSupPr>
                      <m:e>
                        <m:r>
                          <m:rPr>
                            <m:sty m:val="p"/>
                          </m:rPr>
                          <a:rPr lang="en-US" altLang="zh-TW" kern="0">
                            <a:latin typeface="Cambria Math"/>
                            <a:cs typeface="Times New Roman"/>
                          </a:rPr>
                          <m:t>e</m:t>
                        </m:r>
                      </m:e>
                      <m:sup>
                        <m:r>
                          <a:rPr lang="en-US" altLang="zh-TW" i="1" kern="0">
                            <a:latin typeface="Cambria Math"/>
                            <a:cs typeface="Times New Roman"/>
                          </a:rPr>
                          <m:t>−</m:t>
                        </m:r>
                        <m:r>
                          <m:rPr>
                            <m:sty m:val="p"/>
                          </m:rPr>
                          <a:rPr lang="en-US" altLang="zh-TW" kern="0">
                            <a:latin typeface="Cambria Math"/>
                            <a:cs typeface="Times New Roman"/>
                          </a:rPr>
                          <m:t>rB</m:t>
                        </m:r>
                        <m:d>
                          <m:dPr>
                            <m:ctrlPr>
                              <a:rPr lang="zh-TW" altLang="zh-TW" i="1" kern="0">
                                <a:effectLst/>
                                <a:latin typeface="Cambria Math"/>
                                <a:ea typeface="Cambria Math"/>
                                <a:cs typeface="Times New Roman"/>
                              </a:rPr>
                            </m:ctrlPr>
                          </m:dPr>
                          <m:e>
                            <m:r>
                              <m:rPr>
                                <m:sty m:val="p"/>
                              </m:rPr>
                              <a:rPr lang="en-US" altLang="zh-TW" kern="0">
                                <a:latin typeface="Cambria Math"/>
                                <a:cs typeface="Times New Roman"/>
                              </a:rPr>
                              <m:t>T</m:t>
                            </m:r>
                            <m:r>
                              <a:rPr lang="en-US" altLang="zh-TW" i="1" kern="0">
                                <a:latin typeface="Cambria Math"/>
                                <a:cs typeface="Times New Roman"/>
                              </a:rPr>
                              <m:t>−</m:t>
                            </m:r>
                            <m:r>
                              <m:rPr>
                                <m:sty m:val="p"/>
                              </m:rPr>
                              <a:rPr lang="en-US" altLang="zh-TW" kern="0">
                                <a:latin typeface="Cambria Math"/>
                                <a:cs typeface="Times New Roman"/>
                              </a:rPr>
                              <m:t>τ</m:t>
                            </m:r>
                          </m:e>
                        </m:d>
                      </m:sup>
                    </m:sSup>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θH</m:t>
                        </m:r>
                      </m:e>
                      <m:sub>
                        <m:r>
                          <m:rPr>
                            <m:sty m:val="p"/>
                          </m:rPr>
                          <a:rPr lang="en-US" altLang="zh-TW" kern="0">
                            <a:latin typeface="Cambria Math"/>
                            <a:cs typeface="Times New Roman"/>
                          </a:rPr>
                          <m:t>c</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θH</m:t>
                        </m:r>
                      </m:e>
                      <m:sub>
                        <m:r>
                          <m:rPr>
                            <m:sty m:val="p"/>
                          </m:rPr>
                          <a:rPr lang="en-US" altLang="zh-TW" kern="0">
                            <a:latin typeface="Cambria Math"/>
                            <a:cs typeface="Times New Roman"/>
                          </a:rPr>
                          <m:t>p</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H</m:t>
                        </m:r>
                      </m:e>
                      <m:sub>
                        <m:r>
                          <m:rPr>
                            <m:sty m:val="p"/>
                          </m:rPr>
                          <a:rPr lang="en-US" altLang="zh-TW" kern="0">
                            <a:latin typeface="Cambria Math"/>
                            <a:cs typeface="Times New Roman"/>
                          </a:rPr>
                          <m:t>F</m:t>
                        </m:r>
                      </m:sub>
                    </m:sSub>
                    <m:r>
                      <a:rPr lang="en-US" altLang="zh-TW" kern="0">
                        <a:latin typeface="Cambria Math"/>
                        <a:cs typeface="Times New Roman"/>
                      </a:rPr>
                      <m:t>&gt;</m:t>
                    </m:r>
                    <m:r>
                      <a:rPr lang="en-US" altLang="zh-TW" i="1" kern="0">
                        <a:latin typeface="Cambria Math"/>
                        <a:cs typeface="Times New Roman"/>
                      </a:rPr>
                      <m:t>0</m:t>
                    </m:r>
                  </m:oMath>
                </a14:m>
                <a:r>
                  <a:rPr lang="en-US" altLang="zh-TW" kern="0" dirty="0">
                    <a:latin typeface="Times New Roman"/>
                    <a:cs typeface="Times New Roman"/>
                  </a:rPr>
                  <a:t> </a:t>
                </a:r>
                <a:r>
                  <a:rPr lang="zh-TW" altLang="zh-TW" kern="0" dirty="0">
                    <a:latin typeface="Times New Roman"/>
                    <a:cs typeface="Times New Roman"/>
                  </a:rPr>
                  <a:t>當</a:t>
                </a:r>
                <a14:m>
                  <m:oMath xmlns:m="http://schemas.openxmlformats.org/officeDocument/2006/math">
                    <m:sSub>
                      <m:sSubPr>
                        <m:ctrlPr>
                          <a:rPr lang="zh-TW" altLang="zh-TW" sz="3100" i="1" kern="0">
                            <a:solidFill>
                              <a:prstClr val="black"/>
                            </a:solidFill>
                            <a:latin typeface="Cambria Math"/>
                            <a:ea typeface="Cambria Math"/>
                            <a:cs typeface="Times New Roman"/>
                          </a:rPr>
                        </m:ctrlPr>
                      </m:sSubPr>
                      <m:e>
                        <m:r>
                          <m:rPr>
                            <m:sty m:val="p"/>
                          </m:rPr>
                          <a:rPr lang="en-US" altLang="zh-TW" sz="3100" kern="0">
                            <a:solidFill>
                              <a:prstClr val="black"/>
                            </a:solidFill>
                            <a:latin typeface="Cambria Math"/>
                            <a:cs typeface="Times New Roman"/>
                          </a:rPr>
                          <m:t>F</m:t>
                        </m:r>
                      </m:e>
                      <m:sub>
                        <m:r>
                          <m:rPr>
                            <m:sty m:val="p"/>
                          </m:rPr>
                          <a:rPr lang="en-US" altLang="zh-TW" sz="3100" kern="0">
                            <a:solidFill>
                              <a:prstClr val="black"/>
                            </a:solidFill>
                            <a:latin typeface="Cambria Math"/>
                            <a:cs typeface="Times New Roman"/>
                          </a:rPr>
                          <m:t>τ</m:t>
                        </m:r>
                      </m:sub>
                    </m:sSub>
                    <m:r>
                      <a:rPr lang="en-US" altLang="zh-TW" i="1" kern="0">
                        <a:latin typeface="Cambria Math"/>
                        <a:cs typeface="Times New Roman"/>
                      </a:rPr>
                      <m:t>−</m:t>
                    </m:r>
                    <m:r>
                      <m:rPr>
                        <m:sty m:val="p"/>
                      </m:rPr>
                      <a:rPr lang="en-US" altLang="zh-TW" kern="0">
                        <a:latin typeface="Cambria Math"/>
                        <a:cs typeface="Times New Roman"/>
                      </a:rPr>
                      <m:t>K</m:t>
                    </m:r>
                    <m:r>
                      <a:rPr lang="en-US" altLang="zh-TW" kern="0">
                        <a:latin typeface="Cambria Math"/>
                        <a:cs typeface="Times New Roman"/>
                      </a:rPr>
                      <m:t>≥0</m:t>
                    </m:r>
                  </m:oMath>
                </a14:m>
                <a:r>
                  <a:rPr lang="en-US" altLang="zh-TW" kern="0" dirty="0">
                    <a:latin typeface="Times New Roman"/>
                    <a:cs typeface="Times New Roman"/>
                  </a:rPr>
                  <a:t>  (16B)  or </a:t>
                </a:r>
                <a:endParaRPr lang="zh-TW" altLang="zh-TW" sz="4400" kern="100" dirty="0">
                  <a:cs typeface="Times New Roman"/>
                </a:endParaRPr>
              </a:p>
              <a:p>
                <a:pPr>
                  <a:spcAft>
                    <a:spcPts val="0"/>
                  </a:spcAft>
                </a:pPr>
                <a14:m>
                  <m:oMath xmlns:m="http://schemas.openxmlformats.org/officeDocument/2006/math">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π</m:t>
                        </m:r>
                      </m:e>
                      <m:sub>
                        <m:r>
                          <m:rPr>
                            <m:sty m:val="p"/>
                          </m:rPr>
                          <a:rPr lang="en-US" altLang="zh-TW" kern="0">
                            <a:latin typeface="Cambria Math"/>
                            <a:cs typeface="Times New Roman"/>
                          </a:rPr>
                          <m:t>τ</m:t>
                        </m:r>
                      </m:sub>
                    </m:sSub>
                    <m:r>
                      <a:rPr lang="en-US" altLang="zh-TW" kern="0">
                        <a:latin typeface="Cambria Math"/>
                        <a:cs typeface="Times New Roman"/>
                      </a:rPr>
                      <m:t>=</m:t>
                    </m:r>
                    <m:d>
                      <m:dPr>
                        <m:ctrlPr>
                          <a:rPr lang="zh-TW" altLang="zh-TW" i="1" kern="0">
                            <a:effectLst/>
                            <a:latin typeface="Cambria Math"/>
                            <a:ea typeface="Cambria Math"/>
                            <a:cs typeface="Times New Roman"/>
                          </a:rPr>
                        </m:ctrlPr>
                      </m:dPr>
                      <m:e>
                        <m:r>
                          <m:rPr>
                            <m:sty m:val="p"/>
                          </m:rPr>
                          <a:rPr lang="en-US" altLang="zh-TW" kern="0">
                            <a:latin typeface="Cambria Math"/>
                            <a:cs typeface="Times New Roman"/>
                          </a:rPr>
                          <m:t>K</m:t>
                        </m:r>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F</m:t>
                            </m:r>
                          </m:e>
                          <m:sub>
                            <m:r>
                              <m:rPr>
                                <m:sty m:val="p"/>
                              </m:rPr>
                              <a:rPr lang="en-US" altLang="zh-TW" kern="0">
                                <a:latin typeface="Cambria Math"/>
                                <a:cs typeface="Times New Roman"/>
                              </a:rPr>
                              <m:t>τ</m:t>
                            </m:r>
                          </m:sub>
                        </m:sSub>
                      </m:e>
                    </m:d>
                    <m:sSup>
                      <m:sSupPr>
                        <m:ctrlPr>
                          <a:rPr lang="zh-TW" altLang="zh-TW" i="1" kern="0">
                            <a:effectLst/>
                            <a:latin typeface="Cambria Math"/>
                            <a:ea typeface="Cambria Math"/>
                            <a:cs typeface="Times New Roman"/>
                          </a:rPr>
                        </m:ctrlPr>
                      </m:sSupPr>
                      <m:e>
                        <m:r>
                          <m:rPr>
                            <m:sty m:val="p"/>
                          </m:rPr>
                          <a:rPr lang="en-US" altLang="zh-TW" kern="0">
                            <a:latin typeface="Cambria Math"/>
                            <a:cs typeface="Times New Roman"/>
                          </a:rPr>
                          <m:t>e</m:t>
                        </m:r>
                      </m:e>
                      <m:sup>
                        <m:r>
                          <a:rPr lang="en-US" altLang="zh-TW" i="1" kern="0">
                            <a:latin typeface="Cambria Math"/>
                            <a:cs typeface="Times New Roman"/>
                          </a:rPr>
                          <m:t>−</m:t>
                        </m:r>
                        <m:r>
                          <m:rPr>
                            <m:sty m:val="p"/>
                          </m:rPr>
                          <a:rPr lang="en-US" altLang="zh-TW" kern="0">
                            <a:latin typeface="Cambria Math"/>
                            <a:cs typeface="Times New Roman"/>
                          </a:rPr>
                          <m:t>rL</m:t>
                        </m:r>
                        <m:d>
                          <m:dPr>
                            <m:ctrlPr>
                              <a:rPr lang="zh-TW" altLang="zh-TW" i="1" kern="0">
                                <a:effectLst/>
                                <a:latin typeface="Cambria Math"/>
                                <a:ea typeface="Cambria Math"/>
                                <a:cs typeface="Times New Roman"/>
                              </a:rPr>
                            </m:ctrlPr>
                          </m:dPr>
                          <m:e>
                            <m:r>
                              <m:rPr>
                                <m:sty m:val="p"/>
                              </m:rPr>
                              <a:rPr lang="en-US" altLang="zh-TW" kern="0">
                                <a:latin typeface="Cambria Math"/>
                                <a:cs typeface="Times New Roman"/>
                              </a:rPr>
                              <m:t>T</m:t>
                            </m:r>
                            <m:r>
                              <a:rPr lang="en-US" altLang="zh-TW" i="1" kern="0">
                                <a:latin typeface="Cambria Math"/>
                                <a:cs typeface="Times New Roman"/>
                              </a:rPr>
                              <m:t>−</m:t>
                            </m:r>
                            <m:r>
                              <m:rPr>
                                <m:sty m:val="p"/>
                              </m:rPr>
                              <a:rPr lang="en-US" altLang="zh-TW" kern="0">
                                <a:latin typeface="Cambria Math"/>
                                <a:cs typeface="Times New Roman"/>
                              </a:rPr>
                              <m:t>τ</m:t>
                            </m:r>
                          </m:e>
                        </m:d>
                      </m:sup>
                    </m:sSup>
                    <m:r>
                      <a:rPr lang="en-US" altLang="zh-TW" kern="0">
                        <a:latin typeface="Cambria Math"/>
                        <a:cs typeface="Times New Roman"/>
                      </a:rPr>
                      <m:t>+</m:t>
                    </m:r>
                    <m:r>
                      <m:rPr>
                        <m:sty m:val="p"/>
                      </m:rPr>
                      <a:rPr lang="en-US" altLang="zh-TW" kern="0">
                        <a:latin typeface="Cambria Math"/>
                        <a:cs typeface="Times New Roman"/>
                      </a:rPr>
                      <m:t>θ</m:t>
                    </m:r>
                    <m:d>
                      <m:dPr>
                        <m:ctrlPr>
                          <a:rPr lang="zh-TW" altLang="zh-TW" i="1" kern="0">
                            <a:effectLst/>
                            <a:latin typeface="Cambria Math"/>
                            <a:ea typeface="Cambria Math"/>
                            <a:cs typeface="Times New Roman"/>
                          </a:rPr>
                        </m:ctrlPr>
                      </m:dPr>
                      <m:e>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C</m:t>
                            </m:r>
                          </m:e>
                          <m:sub>
                            <m:r>
                              <m:rPr>
                                <m:sty m:val="p"/>
                              </m:rPr>
                              <a:rPr lang="en-US" altLang="zh-TW" kern="0">
                                <a:latin typeface="Cambria Math"/>
                                <a:cs typeface="Times New Roman"/>
                              </a:rPr>
                              <m:t>τ</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P</m:t>
                            </m:r>
                          </m:e>
                          <m:sub>
                            <m:r>
                              <m:rPr>
                                <m:sty m:val="p"/>
                              </m:rPr>
                              <a:rPr lang="en-US" altLang="zh-TW" kern="0">
                                <a:latin typeface="Cambria Math"/>
                                <a:cs typeface="Times New Roman"/>
                              </a:rPr>
                              <m:t>τ</m:t>
                            </m:r>
                          </m:sub>
                        </m:sSub>
                      </m:e>
                    </m:d>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θH</m:t>
                        </m:r>
                      </m:e>
                      <m:sub>
                        <m:r>
                          <m:rPr>
                            <m:sty m:val="p"/>
                          </m:rPr>
                          <a:rPr lang="en-US" altLang="zh-TW" kern="0">
                            <a:latin typeface="Cambria Math"/>
                            <a:cs typeface="Times New Roman"/>
                          </a:rPr>
                          <m:t>c</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θH</m:t>
                        </m:r>
                      </m:e>
                      <m:sub>
                        <m:r>
                          <m:rPr>
                            <m:sty m:val="p"/>
                          </m:rPr>
                          <a:rPr lang="en-US" altLang="zh-TW" kern="0">
                            <a:latin typeface="Cambria Math"/>
                            <a:cs typeface="Times New Roman"/>
                          </a:rPr>
                          <m:t>p</m:t>
                        </m:r>
                      </m:sub>
                    </m:sSub>
                    <m:r>
                      <a:rPr lang="en-US" altLang="zh-TW" i="1" kern="0">
                        <a:latin typeface="Cambria Math"/>
                        <a:cs typeface="Times New Roman"/>
                      </a:rPr>
                      <m:t>−</m:t>
                    </m:r>
                    <m:sSub>
                      <m:sSubPr>
                        <m:ctrlPr>
                          <a:rPr lang="zh-TW" altLang="zh-TW" i="1" kern="0">
                            <a:effectLst/>
                            <a:latin typeface="Cambria Math"/>
                            <a:ea typeface="Cambria Math"/>
                            <a:cs typeface="Times New Roman"/>
                          </a:rPr>
                        </m:ctrlPr>
                      </m:sSubPr>
                      <m:e>
                        <m:r>
                          <m:rPr>
                            <m:sty m:val="p"/>
                          </m:rPr>
                          <a:rPr lang="en-US" altLang="zh-TW" kern="0">
                            <a:latin typeface="Cambria Math"/>
                            <a:cs typeface="Times New Roman"/>
                          </a:rPr>
                          <m:t>H</m:t>
                        </m:r>
                      </m:e>
                      <m:sub>
                        <m:r>
                          <m:rPr>
                            <m:sty m:val="p"/>
                          </m:rPr>
                          <a:rPr lang="en-US" altLang="zh-TW" kern="0">
                            <a:latin typeface="Cambria Math"/>
                            <a:cs typeface="Times New Roman"/>
                          </a:rPr>
                          <m:t>F</m:t>
                        </m:r>
                      </m:sub>
                    </m:sSub>
                    <m:r>
                      <a:rPr lang="en-US" altLang="zh-TW" kern="0">
                        <a:latin typeface="Cambria Math"/>
                        <a:cs typeface="Times New Roman"/>
                      </a:rPr>
                      <m:t>&gt;</m:t>
                    </m:r>
                    <m:r>
                      <a:rPr lang="en-US" altLang="zh-TW" i="1" kern="0">
                        <a:latin typeface="Cambria Math"/>
                        <a:cs typeface="Times New Roman"/>
                      </a:rPr>
                      <m:t>0</m:t>
                    </m:r>
                  </m:oMath>
                </a14:m>
                <a:r>
                  <a:rPr lang="en-US" altLang="zh-TW" b="1" kern="0" dirty="0">
                    <a:latin typeface="Times New Roman"/>
                    <a:cs typeface="Times New Roman"/>
                  </a:rPr>
                  <a:t> </a:t>
                </a:r>
                <a:r>
                  <a:rPr lang="zh-TW" altLang="zh-TW" kern="0" dirty="0">
                    <a:latin typeface="Times New Roman"/>
                    <a:cs typeface="Times New Roman"/>
                  </a:rPr>
                  <a:t>當</a:t>
                </a:r>
                <a:r>
                  <a:rPr lang="zh-TW" altLang="zh-TW" kern="0" dirty="0">
                    <a:ea typeface="Times New Roman"/>
                    <a:cs typeface="Times New Roman"/>
                  </a:rPr>
                  <a:t> </a:t>
                </a:r>
                <a14:m>
                  <m:oMath xmlns:m="http://schemas.openxmlformats.org/officeDocument/2006/math">
                    <m:r>
                      <m:rPr>
                        <m:sty m:val="p"/>
                      </m:rPr>
                      <a:rPr lang="en-US" altLang="zh-TW" kern="0">
                        <a:latin typeface="Cambria Math"/>
                        <a:cs typeface="Times New Roman"/>
                      </a:rPr>
                      <m:t>K</m:t>
                    </m:r>
                    <m:r>
                      <a:rPr lang="en-US" altLang="zh-TW" i="1" kern="0">
                        <a:latin typeface="Cambria Math"/>
                        <a:cs typeface="Times New Roman"/>
                      </a:rPr>
                      <m:t>−</m:t>
                    </m:r>
                    <m:sSub>
                      <m:sSubPr>
                        <m:ctrlPr>
                          <a:rPr lang="zh-TW" altLang="zh-TW" sz="3100" i="1" kern="0">
                            <a:solidFill>
                              <a:prstClr val="black"/>
                            </a:solidFill>
                            <a:latin typeface="Cambria Math"/>
                            <a:ea typeface="Cambria Math"/>
                            <a:cs typeface="Times New Roman"/>
                          </a:rPr>
                        </m:ctrlPr>
                      </m:sSubPr>
                      <m:e>
                        <m:r>
                          <m:rPr>
                            <m:sty m:val="p"/>
                          </m:rPr>
                          <a:rPr lang="en-US" altLang="zh-TW" sz="3100" kern="0">
                            <a:solidFill>
                              <a:prstClr val="black"/>
                            </a:solidFill>
                            <a:latin typeface="Cambria Math"/>
                            <a:cs typeface="Times New Roman"/>
                          </a:rPr>
                          <m:t>F</m:t>
                        </m:r>
                      </m:e>
                      <m:sub>
                        <m:r>
                          <m:rPr>
                            <m:sty m:val="p"/>
                          </m:rPr>
                          <a:rPr lang="en-US" altLang="zh-TW" sz="3100" kern="0">
                            <a:solidFill>
                              <a:prstClr val="black"/>
                            </a:solidFill>
                            <a:latin typeface="Cambria Math"/>
                            <a:cs typeface="Times New Roman"/>
                          </a:rPr>
                          <m:t>τ</m:t>
                        </m:r>
                      </m:sub>
                    </m:sSub>
                    <m:r>
                      <a:rPr lang="en-US" altLang="zh-TW" kern="0">
                        <a:latin typeface="Cambria Math"/>
                        <a:cs typeface="Times New Roman"/>
                      </a:rPr>
                      <m:t>≥0</m:t>
                    </m:r>
                  </m:oMath>
                </a14:m>
                <a:r>
                  <a:rPr lang="zh-TW" altLang="zh-TW" kern="0" dirty="0">
                    <a:latin typeface="Times New Roman"/>
                    <a:cs typeface="Times New Roman"/>
                  </a:rPr>
                  <a:t>　</a:t>
                </a:r>
                <a:r>
                  <a:rPr lang="en-US" altLang="zh-TW" kern="0" dirty="0">
                    <a:latin typeface="Times New Roman"/>
                    <a:cs typeface="Times New Roman"/>
                  </a:rPr>
                  <a:t>(17B)</a:t>
                </a:r>
                <a:endParaRPr lang="zh-TW" altLang="zh-TW" sz="4400" kern="100" dirty="0">
                  <a:cs typeface="Times New Roman"/>
                </a:endParaRPr>
              </a:p>
              <a:p>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rotWithShape="1">
                <a:blip r:embed="rId2" cstate="print"/>
                <a:stretch>
                  <a:fillRect l="-815" t="-943" r="-815"/>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373912553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內容版面配置區 3" descr="2013-04-07_121417.jpg"/>
          <p:cNvPicPr>
            <a:picLocks noGrp="1" noChangeAspect="1"/>
          </p:cNvPicPr>
          <p:nvPr>
            <p:ph idx="1"/>
          </p:nvPr>
        </p:nvPicPr>
        <p:blipFill>
          <a:blip r:embed="rId2" cstate="print"/>
          <a:stretch>
            <a:fillRect/>
          </a:stretch>
        </p:blipFill>
        <p:spPr>
          <a:xfrm>
            <a:off x="457200" y="3123735"/>
            <a:ext cx="8229600" cy="1478892"/>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CUDA</a:t>
            </a:r>
            <a:r>
              <a:rPr lang="zh-TW" altLang="en-US" dirty="0" smtClean="0"/>
              <a:t>平行計算機制</a:t>
            </a:r>
            <a:r>
              <a:rPr lang="en-US" altLang="zh-TW" dirty="0" smtClean="0"/>
              <a:t/>
            </a:r>
            <a:br>
              <a:rPr lang="en-US" altLang="zh-TW" dirty="0" smtClean="0"/>
            </a:br>
            <a:r>
              <a:rPr lang="zh-TW" altLang="en-US" dirty="0" smtClean="0"/>
              <a:t>運用到高頻套利交易</a:t>
            </a:r>
            <a:endParaRPr lang="zh-TW" altLang="en-US" dirty="0"/>
          </a:p>
        </p:txBody>
      </p:sp>
      <p:sp>
        <p:nvSpPr>
          <p:cNvPr id="3" name="內容版面配置區 2"/>
          <p:cNvSpPr>
            <a:spLocks noGrp="1"/>
          </p:cNvSpPr>
          <p:nvPr>
            <p:ph idx="1"/>
          </p:nvPr>
        </p:nvSpPr>
        <p:spPr>
          <a:xfrm>
            <a:off x="395536" y="1196752"/>
            <a:ext cx="8496944" cy="4525963"/>
          </a:xfrm>
        </p:spPr>
        <p:txBody>
          <a:bodyPr>
            <a:noAutofit/>
          </a:bodyPr>
          <a:lstStyle/>
          <a:p>
            <a:r>
              <a:rPr lang="zh-TW" altLang="en-US" sz="2800" dirty="0" smtClean="0"/>
              <a:t>高頻交易</a:t>
            </a:r>
            <a:endParaRPr lang="en-US" altLang="zh-TW" sz="2800" dirty="0" smtClean="0"/>
          </a:p>
          <a:p>
            <a:endParaRPr lang="en-US" altLang="zh-TW" sz="2800" dirty="0" smtClean="0"/>
          </a:p>
          <a:p>
            <a:r>
              <a:rPr lang="zh-TW" altLang="en-US" sz="2800" dirty="0" smtClean="0"/>
              <a:t>平行計算</a:t>
            </a:r>
            <a:endParaRPr lang="en-US" altLang="zh-TW" sz="2800" dirty="0" smtClean="0"/>
          </a:p>
          <a:p>
            <a:pPr lvl="1"/>
            <a:r>
              <a:rPr lang="en-US" altLang="zh-TW" sz="2400" dirty="0" smtClean="0"/>
              <a:t>CUDA</a:t>
            </a:r>
            <a:r>
              <a:rPr lang="zh-TW" altLang="en-US" sz="2400" dirty="0" smtClean="0"/>
              <a:t>，</a:t>
            </a:r>
            <a:r>
              <a:rPr lang="en-US" altLang="zh-TW" sz="2400" dirty="0" smtClean="0"/>
              <a:t> Single Instruction Multiple Data</a:t>
            </a:r>
          </a:p>
          <a:p>
            <a:pPr lvl="1"/>
            <a:endParaRPr lang="en-US" altLang="zh-TW" sz="2400" dirty="0" smtClean="0"/>
          </a:p>
          <a:p>
            <a:r>
              <a:rPr lang="zh-TW" altLang="en-US" sz="2800" dirty="0" smtClean="0"/>
              <a:t>虛擬交易所</a:t>
            </a:r>
            <a:endParaRPr lang="en-US" altLang="zh-TW" sz="2800" dirty="0" smtClean="0"/>
          </a:p>
          <a:p>
            <a:pPr lvl="1"/>
            <a:r>
              <a:rPr lang="en-US" altLang="zh-TW" sz="2400" dirty="0" smtClean="0"/>
              <a:t>CPU</a:t>
            </a:r>
            <a:r>
              <a:rPr lang="zh-TW" altLang="en-US" sz="2400" dirty="0" smtClean="0"/>
              <a:t> </a:t>
            </a:r>
            <a:r>
              <a:rPr lang="en-US" altLang="zh-TW" sz="2400" dirty="0" err="1" smtClean="0"/>
              <a:t>v.s</a:t>
            </a:r>
            <a:r>
              <a:rPr lang="en-US" altLang="zh-TW" sz="2400" dirty="0" smtClean="0"/>
              <a:t>. GPU</a:t>
            </a:r>
          </a:p>
          <a:p>
            <a:pPr lvl="1"/>
            <a:r>
              <a:rPr lang="zh-TW" altLang="zh-TW" sz="2400" dirty="0" smtClean="0"/>
              <a:t>藉由兩者取得套利機會次數來比較兩者運算效能</a:t>
            </a:r>
            <a:endParaRPr lang="en-US" altLang="zh-TW" sz="2400" dirty="0" smtClean="0"/>
          </a:p>
          <a:p>
            <a:endParaRPr lang="en-US" altLang="zh-TW" sz="2400" dirty="0" smtClean="0"/>
          </a:p>
          <a:p>
            <a:endParaRPr lang="en-US" altLang="zh-TW" sz="2800" dirty="0" smtClean="0"/>
          </a:p>
        </p:txBody>
      </p:sp>
      <p:pic>
        <p:nvPicPr>
          <p:cNvPr id="4" name="圖片 3" descr="http://cg2010studio.files.wordpress.com/2011/10/simd.png?w=540"/>
          <p:cNvPicPr/>
          <p:nvPr/>
        </p:nvPicPr>
        <p:blipFill>
          <a:blip r:embed="rId3" cstate="print"/>
          <a:srcRect/>
          <a:stretch>
            <a:fillRect/>
          </a:stretch>
        </p:blipFill>
        <p:spPr bwMode="auto">
          <a:xfrm>
            <a:off x="6444208" y="1628800"/>
            <a:ext cx="2699792" cy="2592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28"/>
          <p:cNvGrpSpPr>
            <a:grpSpLocks/>
          </p:cNvGrpSpPr>
          <p:nvPr/>
        </p:nvGrpSpPr>
        <p:grpSpPr bwMode="auto">
          <a:xfrm>
            <a:off x="6445250" y="2456656"/>
            <a:ext cx="1584325" cy="1296988"/>
            <a:chOff x="3969" y="1842"/>
            <a:chExt cx="998" cy="817"/>
          </a:xfrm>
        </p:grpSpPr>
        <p:sp>
          <p:nvSpPr>
            <p:cNvPr id="102" name="Rectangle 38"/>
            <p:cNvSpPr>
              <a:spLocks noChangeArrowheads="1"/>
            </p:cNvSpPr>
            <p:nvPr/>
          </p:nvSpPr>
          <p:spPr bwMode="auto">
            <a:xfrm>
              <a:off x="3969" y="1979"/>
              <a:ext cx="998" cy="680"/>
            </a:xfrm>
            <a:prstGeom prst="rect">
              <a:avLst/>
            </a:prstGeom>
            <a:solidFill>
              <a:srgbClr val="66FF33"/>
            </a:solidFill>
            <a:ln w="28575">
              <a:solidFill>
                <a:schemeClr val="tx1"/>
              </a:solidFill>
              <a:miter lim="800000"/>
              <a:headEnd/>
              <a:tailEnd/>
            </a:ln>
          </p:spPr>
          <p:txBody>
            <a:bodyPr wrap="none" anchor="ct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lgn="l"/>
              <a:endParaRPr lang="zh-TW" altLang="zh-TW"/>
            </a:p>
          </p:txBody>
        </p:sp>
        <p:sp>
          <p:nvSpPr>
            <p:cNvPr id="103" name="Line 39"/>
            <p:cNvSpPr>
              <a:spLocks noChangeShapeType="1"/>
            </p:cNvSpPr>
            <p:nvPr/>
          </p:nvSpPr>
          <p:spPr bwMode="auto">
            <a:xfrm>
              <a:off x="4468" y="1842"/>
              <a:ext cx="0" cy="227"/>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nvGrpSpPr>
          <p:cNvPr id="5" name="Group 10"/>
          <p:cNvGrpSpPr>
            <a:grpSpLocks/>
          </p:cNvGrpSpPr>
          <p:nvPr/>
        </p:nvGrpSpPr>
        <p:grpSpPr bwMode="auto">
          <a:xfrm>
            <a:off x="4068762" y="800898"/>
            <a:ext cx="1008063" cy="647701"/>
            <a:chOff x="1156" y="1389"/>
            <a:chExt cx="635" cy="408"/>
          </a:xfrm>
        </p:grpSpPr>
        <p:sp>
          <p:nvSpPr>
            <p:cNvPr id="100" name="Text Box 7"/>
            <p:cNvSpPr txBox="1">
              <a:spLocks noChangeArrowheads="1"/>
            </p:cNvSpPr>
            <p:nvPr/>
          </p:nvSpPr>
          <p:spPr bwMode="auto">
            <a:xfrm>
              <a:off x="1247" y="1480"/>
              <a:ext cx="454" cy="231"/>
            </a:xfrm>
            <a:prstGeom prst="rect">
              <a:avLst/>
            </a:prstGeom>
            <a:noFill/>
            <a:ln w="9525">
              <a:no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a:t>CPU</a:t>
              </a:r>
            </a:p>
          </p:txBody>
        </p:sp>
        <p:sp>
          <p:nvSpPr>
            <p:cNvPr id="101" name="AutoShape 9"/>
            <p:cNvSpPr>
              <a:spLocks noChangeArrowheads="1"/>
            </p:cNvSpPr>
            <p:nvPr/>
          </p:nvSpPr>
          <p:spPr bwMode="auto">
            <a:xfrm>
              <a:off x="1156" y="1389"/>
              <a:ext cx="635" cy="408"/>
            </a:xfrm>
            <a:prstGeom prst="flowChartPreparation">
              <a:avLst/>
            </a:prstGeom>
            <a:noFill/>
            <a:ln w="28575">
              <a:solidFill>
                <a:schemeClr val="tx1"/>
              </a:solidFill>
              <a:miter lim="800000"/>
              <a:headEnd/>
              <a:tailEnd/>
            </a:ln>
          </p:spPr>
          <p:txBody>
            <a:bodyPr wrap="none" anchor="ct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lgn="l"/>
              <a:endParaRPr lang="zh-TW" altLang="zh-TW"/>
            </a:p>
          </p:txBody>
        </p:sp>
      </p:grpSp>
      <p:sp>
        <p:nvSpPr>
          <p:cNvPr id="6" name="Text Box 4"/>
          <p:cNvSpPr txBox="1">
            <a:spLocks noChangeArrowheads="1"/>
          </p:cNvSpPr>
          <p:nvPr/>
        </p:nvSpPr>
        <p:spPr bwMode="auto">
          <a:xfrm>
            <a:off x="1260475" y="2097881"/>
            <a:ext cx="1296987" cy="395288"/>
          </a:xfrm>
          <a:prstGeom prst="rect">
            <a:avLst/>
          </a:prstGeom>
          <a:solidFill>
            <a:srgbClr val="66FF33"/>
          </a:solid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a:t>Thread I  </a:t>
            </a:r>
          </a:p>
        </p:txBody>
      </p:sp>
      <p:grpSp>
        <p:nvGrpSpPr>
          <p:cNvPr id="7" name="Group 23"/>
          <p:cNvGrpSpPr>
            <a:grpSpLocks/>
          </p:cNvGrpSpPr>
          <p:nvPr/>
        </p:nvGrpSpPr>
        <p:grpSpPr bwMode="auto">
          <a:xfrm>
            <a:off x="145574" y="1448596"/>
            <a:ext cx="1678" cy="649288"/>
            <a:chOff x="1111" y="1207"/>
            <a:chExt cx="1678" cy="409"/>
          </a:xfrm>
        </p:grpSpPr>
        <p:sp>
          <p:nvSpPr>
            <p:cNvPr id="97" name="Line 14"/>
            <p:cNvSpPr>
              <a:spLocks noChangeShapeType="1"/>
            </p:cNvSpPr>
            <p:nvPr/>
          </p:nvSpPr>
          <p:spPr bwMode="auto">
            <a:xfrm>
              <a:off x="2789" y="1207"/>
              <a:ext cx="0" cy="182"/>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98" name="Line 15"/>
            <p:cNvSpPr>
              <a:spLocks noChangeShapeType="1"/>
            </p:cNvSpPr>
            <p:nvPr/>
          </p:nvSpPr>
          <p:spPr bwMode="auto">
            <a:xfrm flipH="1">
              <a:off x="1111" y="1389"/>
              <a:ext cx="1678" cy="0"/>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99" name="Line 16"/>
            <p:cNvSpPr>
              <a:spLocks noChangeShapeType="1"/>
            </p:cNvSpPr>
            <p:nvPr/>
          </p:nvSpPr>
          <p:spPr bwMode="auto">
            <a:xfrm>
              <a:off x="1111" y="1389"/>
              <a:ext cx="0" cy="227"/>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sp>
        <p:nvSpPr>
          <p:cNvPr id="8" name="Text Box 5"/>
          <p:cNvSpPr txBox="1">
            <a:spLocks noChangeArrowheads="1"/>
          </p:cNvSpPr>
          <p:nvPr/>
        </p:nvSpPr>
        <p:spPr bwMode="auto">
          <a:xfrm>
            <a:off x="3924300" y="2097881"/>
            <a:ext cx="1296987" cy="395288"/>
          </a:xfrm>
          <a:prstGeom prst="rect">
            <a:avLst/>
          </a:prstGeom>
          <a:solidFill>
            <a:srgbClr val="66FF33"/>
          </a:solid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a:t>Thread II </a:t>
            </a:r>
          </a:p>
        </p:txBody>
      </p:sp>
      <p:sp>
        <p:nvSpPr>
          <p:cNvPr id="9" name="Line 18"/>
          <p:cNvSpPr>
            <a:spLocks noChangeShapeType="1"/>
          </p:cNvSpPr>
          <p:nvPr/>
        </p:nvSpPr>
        <p:spPr bwMode="auto">
          <a:xfrm>
            <a:off x="4572000" y="1737519"/>
            <a:ext cx="0" cy="360362"/>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10" name="Text Box 6"/>
          <p:cNvSpPr txBox="1">
            <a:spLocks noChangeArrowheads="1"/>
          </p:cNvSpPr>
          <p:nvPr/>
        </p:nvSpPr>
        <p:spPr bwMode="auto">
          <a:xfrm>
            <a:off x="6588125" y="2097881"/>
            <a:ext cx="1296987" cy="395288"/>
          </a:xfrm>
          <a:prstGeom prst="rect">
            <a:avLst/>
          </a:prstGeom>
          <a:solidFill>
            <a:srgbClr val="66FF33"/>
          </a:solid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a:t>Thread III</a:t>
            </a:r>
          </a:p>
        </p:txBody>
      </p:sp>
      <p:grpSp>
        <p:nvGrpSpPr>
          <p:cNvPr id="11" name="Group 24"/>
          <p:cNvGrpSpPr>
            <a:grpSpLocks/>
          </p:cNvGrpSpPr>
          <p:nvPr/>
        </p:nvGrpSpPr>
        <p:grpSpPr bwMode="auto">
          <a:xfrm>
            <a:off x="4572000" y="-466126"/>
            <a:ext cx="2665412" cy="227"/>
            <a:chOff x="2789" y="1389"/>
            <a:chExt cx="1679" cy="227"/>
          </a:xfrm>
        </p:grpSpPr>
        <p:sp>
          <p:nvSpPr>
            <p:cNvPr id="95" name="Line 20"/>
            <p:cNvSpPr>
              <a:spLocks noChangeShapeType="1"/>
            </p:cNvSpPr>
            <p:nvPr/>
          </p:nvSpPr>
          <p:spPr bwMode="auto">
            <a:xfrm>
              <a:off x="2789" y="1389"/>
              <a:ext cx="1679" cy="0"/>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96" name="Line 21"/>
            <p:cNvSpPr>
              <a:spLocks noChangeShapeType="1"/>
            </p:cNvSpPr>
            <p:nvPr/>
          </p:nvSpPr>
          <p:spPr bwMode="auto">
            <a:xfrm>
              <a:off x="4468" y="1389"/>
              <a:ext cx="0" cy="227"/>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nvGrpSpPr>
          <p:cNvPr id="12" name="Group 31"/>
          <p:cNvGrpSpPr>
            <a:grpSpLocks/>
          </p:cNvGrpSpPr>
          <p:nvPr/>
        </p:nvGrpSpPr>
        <p:grpSpPr bwMode="auto">
          <a:xfrm>
            <a:off x="3563937" y="5193506"/>
            <a:ext cx="2160588" cy="863600"/>
            <a:chOff x="2154" y="3566"/>
            <a:chExt cx="1361" cy="544"/>
          </a:xfrm>
        </p:grpSpPr>
        <p:sp>
          <p:nvSpPr>
            <p:cNvPr id="93" name="Rectangle 27"/>
            <p:cNvSpPr>
              <a:spLocks noChangeArrowheads="1"/>
            </p:cNvSpPr>
            <p:nvPr/>
          </p:nvSpPr>
          <p:spPr bwMode="auto">
            <a:xfrm>
              <a:off x="2154" y="3566"/>
              <a:ext cx="1361" cy="544"/>
            </a:xfrm>
            <a:prstGeom prst="rect">
              <a:avLst/>
            </a:prstGeom>
            <a:solidFill>
              <a:srgbClr val="0099FF"/>
            </a:solidFill>
            <a:ln w="28575">
              <a:solidFill>
                <a:schemeClr val="tx1"/>
              </a:solidFill>
              <a:miter lim="800000"/>
              <a:headEnd/>
              <a:tailEnd/>
            </a:ln>
          </p:spPr>
          <p:txBody>
            <a:bodyPr wrap="none" anchor="ct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zh-TW"/>
            </a:p>
          </p:txBody>
        </p:sp>
        <p:sp>
          <p:nvSpPr>
            <p:cNvPr id="94" name="Text Box 28"/>
            <p:cNvSpPr txBox="1">
              <a:spLocks noChangeArrowheads="1"/>
            </p:cNvSpPr>
            <p:nvPr/>
          </p:nvSpPr>
          <p:spPr bwMode="auto">
            <a:xfrm>
              <a:off x="2290" y="3702"/>
              <a:ext cx="1088" cy="231"/>
            </a:xfrm>
            <a:prstGeom prst="rect">
              <a:avLst/>
            </a:prstGeom>
            <a:solidFill>
              <a:srgbClr val="0099FF"/>
            </a:solidFill>
            <a:ln w="9525">
              <a:no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a:t>History Data</a:t>
              </a:r>
            </a:p>
          </p:txBody>
        </p:sp>
      </p:grpSp>
      <p:sp>
        <p:nvSpPr>
          <p:cNvPr id="13" name="Line 29"/>
          <p:cNvSpPr>
            <a:spLocks noChangeShapeType="1"/>
          </p:cNvSpPr>
          <p:nvPr/>
        </p:nvSpPr>
        <p:spPr bwMode="auto">
          <a:xfrm flipV="1">
            <a:off x="4645025" y="4329906"/>
            <a:ext cx="0" cy="863600"/>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14" name="Text Box 30"/>
          <p:cNvSpPr txBox="1">
            <a:spLocks noChangeArrowheads="1"/>
          </p:cNvSpPr>
          <p:nvPr/>
        </p:nvSpPr>
        <p:spPr bwMode="auto">
          <a:xfrm>
            <a:off x="4573587" y="4463256"/>
            <a:ext cx="1295400" cy="730250"/>
          </a:xfrm>
          <a:prstGeom prst="rect">
            <a:avLst/>
          </a:prstGeom>
          <a:noFill/>
          <a:ln w="9525">
            <a:no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400"/>
              <a:t>Reading Time-Series Order</a:t>
            </a:r>
          </a:p>
        </p:txBody>
      </p:sp>
      <p:grpSp>
        <p:nvGrpSpPr>
          <p:cNvPr id="15" name="Group 33"/>
          <p:cNvGrpSpPr>
            <a:grpSpLocks/>
          </p:cNvGrpSpPr>
          <p:nvPr/>
        </p:nvGrpSpPr>
        <p:grpSpPr bwMode="auto">
          <a:xfrm>
            <a:off x="3708400" y="2456658"/>
            <a:ext cx="1800225" cy="1873251"/>
            <a:chOff x="2245" y="1842"/>
            <a:chExt cx="1134" cy="1180"/>
          </a:xfrm>
        </p:grpSpPr>
        <p:sp>
          <p:nvSpPr>
            <p:cNvPr id="90" name="Rectangle 25"/>
            <p:cNvSpPr>
              <a:spLocks noChangeArrowheads="1"/>
            </p:cNvSpPr>
            <p:nvPr/>
          </p:nvSpPr>
          <p:spPr bwMode="auto">
            <a:xfrm>
              <a:off x="2245" y="2115"/>
              <a:ext cx="1134" cy="907"/>
            </a:xfrm>
            <a:prstGeom prst="rect">
              <a:avLst/>
            </a:prstGeom>
            <a:solidFill>
              <a:srgbClr val="66FF33"/>
            </a:solidFill>
            <a:ln w="28575">
              <a:solidFill>
                <a:schemeClr val="tx1"/>
              </a:solidFill>
              <a:miter lim="800000"/>
              <a:headEnd/>
              <a:tailEnd/>
            </a:ln>
          </p:spPr>
          <p:txBody>
            <a:bodyPr wrap="none" anchor="ct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lgn="l"/>
              <a:endParaRPr lang="zh-TW" altLang="zh-TW"/>
            </a:p>
          </p:txBody>
        </p:sp>
        <p:sp>
          <p:nvSpPr>
            <p:cNvPr id="91" name="Text Box 26"/>
            <p:cNvSpPr txBox="1">
              <a:spLocks noChangeArrowheads="1"/>
            </p:cNvSpPr>
            <p:nvPr/>
          </p:nvSpPr>
          <p:spPr bwMode="auto">
            <a:xfrm>
              <a:off x="2336" y="2263"/>
              <a:ext cx="907" cy="577"/>
            </a:xfrm>
            <a:prstGeom prst="rect">
              <a:avLst/>
            </a:prstGeom>
            <a:noFill/>
            <a:ln w="9525">
              <a:no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a:t>Virtual Futures Exchange</a:t>
              </a:r>
            </a:p>
          </p:txBody>
        </p:sp>
        <p:sp>
          <p:nvSpPr>
            <p:cNvPr id="92" name="Line 32"/>
            <p:cNvSpPr>
              <a:spLocks noChangeShapeType="1"/>
            </p:cNvSpPr>
            <p:nvPr/>
          </p:nvSpPr>
          <p:spPr bwMode="auto">
            <a:xfrm>
              <a:off x="2789" y="1842"/>
              <a:ext cx="0" cy="363"/>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nvGrpSpPr>
          <p:cNvPr id="16" name="Group 36"/>
          <p:cNvGrpSpPr>
            <a:grpSpLocks/>
          </p:cNvGrpSpPr>
          <p:nvPr/>
        </p:nvGrpSpPr>
        <p:grpSpPr bwMode="auto">
          <a:xfrm>
            <a:off x="1116012" y="2456657"/>
            <a:ext cx="1584325" cy="2736851"/>
            <a:chOff x="612" y="1842"/>
            <a:chExt cx="998" cy="1724"/>
          </a:xfrm>
        </p:grpSpPr>
        <p:sp>
          <p:nvSpPr>
            <p:cNvPr id="88" name="Rectangle 34"/>
            <p:cNvSpPr>
              <a:spLocks noChangeArrowheads="1"/>
            </p:cNvSpPr>
            <p:nvPr/>
          </p:nvSpPr>
          <p:spPr bwMode="auto">
            <a:xfrm>
              <a:off x="612" y="1979"/>
              <a:ext cx="998" cy="1587"/>
            </a:xfrm>
            <a:prstGeom prst="rect">
              <a:avLst/>
            </a:prstGeom>
            <a:solidFill>
              <a:srgbClr val="66FF33"/>
            </a:solidFill>
            <a:ln w="28575">
              <a:solidFill>
                <a:schemeClr val="tx1"/>
              </a:solidFill>
              <a:miter lim="800000"/>
              <a:headEnd/>
              <a:tailEnd/>
            </a:ln>
          </p:spPr>
          <p:txBody>
            <a:bodyPr wrap="none" anchor="ct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lgn="l"/>
              <a:endParaRPr lang="zh-TW" altLang="zh-TW"/>
            </a:p>
          </p:txBody>
        </p:sp>
        <p:sp>
          <p:nvSpPr>
            <p:cNvPr id="89" name="Line 35"/>
            <p:cNvSpPr>
              <a:spLocks noChangeShapeType="1"/>
            </p:cNvSpPr>
            <p:nvPr/>
          </p:nvSpPr>
          <p:spPr bwMode="auto">
            <a:xfrm>
              <a:off x="1111" y="1842"/>
              <a:ext cx="0" cy="227"/>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sp>
        <p:nvSpPr>
          <p:cNvPr id="17" name="Text Box 41"/>
          <p:cNvSpPr txBox="1">
            <a:spLocks noChangeArrowheads="1"/>
          </p:cNvSpPr>
          <p:nvPr/>
        </p:nvSpPr>
        <p:spPr bwMode="auto">
          <a:xfrm>
            <a:off x="2628900" y="2529681"/>
            <a:ext cx="588962" cy="333375"/>
          </a:xfrm>
          <a:prstGeom prst="rect">
            <a:avLst/>
          </a:prstGeom>
          <a:solidFill>
            <a:srgbClr val="66FF33"/>
          </a:solidFill>
          <a:ln w="28575">
            <a:solidFill>
              <a:schemeClr val="tx1"/>
            </a:solidFill>
            <a:miter lim="800000"/>
            <a:headEnd/>
            <a:tailEnd/>
          </a:ln>
        </p:spPr>
        <p:txBody>
          <a:bodyPr wrap="none">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lgn="l"/>
            <a:r>
              <a:rPr lang="en-US" altLang="zh-TW" sz="1400" b="1"/>
              <a:t>CPU</a:t>
            </a:r>
          </a:p>
        </p:txBody>
      </p:sp>
      <p:sp>
        <p:nvSpPr>
          <p:cNvPr id="18" name="Text Box 43"/>
          <p:cNvSpPr txBox="1">
            <a:spLocks noChangeArrowheads="1"/>
          </p:cNvSpPr>
          <p:nvPr/>
        </p:nvSpPr>
        <p:spPr bwMode="auto">
          <a:xfrm>
            <a:off x="1260475" y="2961481"/>
            <a:ext cx="1295400" cy="333375"/>
          </a:xfrm>
          <a:prstGeom prst="rect">
            <a:avLst/>
          </a:prstGeom>
          <a:no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400" b="1"/>
              <a:t>Read Five</a:t>
            </a:r>
          </a:p>
        </p:txBody>
      </p:sp>
      <p:sp>
        <p:nvSpPr>
          <p:cNvPr id="19" name="Text Box 44"/>
          <p:cNvSpPr txBox="1">
            <a:spLocks noChangeArrowheads="1"/>
          </p:cNvSpPr>
          <p:nvPr/>
        </p:nvSpPr>
        <p:spPr bwMode="auto">
          <a:xfrm>
            <a:off x="6588125" y="2961481"/>
            <a:ext cx="1295400" cy="333375"/>
          </a:xfrm>
          <a:prstGeom prst="rect">
            <a:avLst/>
          </a:prstGeom>
          <a:no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400" b="1" dirty="0"/>
              <a:t>Read Five</a:t>
            </a:r>
          </a:p>
        </p:txBody>
      </p:sp>
      <p:grpSp>
        <p:nvGrpSpPr>
          <p:cNvPr id="20" name="Group 52"/>
          <p:cNvGrpSpPr>
            <a:grpSpLocks/>
          </p:cNvGrpSpPr>
          <p:nvPr/>
        </p:nvGrpSpPr>
        <p:grpSpPr bwMode="auto">
          <a:xfrm>
            <a:off x="2484439" y="3105944"/>
            <a:ext cx="1079501" cy="333375"/>
            <a:chOff x="1474" y="2251"/>
            <a:chExt cx="680" cy="210"/>
          </a:xfrm>
        </p:grpSpPr>
        <p:sp>
          <p:nvSpPr>
            <p:cNvPr id="86" name="Text Box 46"/>
            <p:cNvSpPr txBox="1">
              <a:spLocks noChangeArrowheads="1"/>
            </p:cNvSpPr>
            <p:nvPr/>
          </p:nvSpPr>
          <p:spPr bwMode="auto">
            <a:xfrm>
              <a:off x="1655" y="2251"/>
              <a:ext cx="499" cy="210"/>
            </a:xfrm>
            <a:prstGeom prst="rect">
              <a:avLst/>
            </a:prstGeom>
            <a:solidFill>
              <a:srgbClr val="66FF33"/>
            </a:solid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400" b="1"/>
                <a:t>DATA</a:t>
              </a:r>
            </a:p>
          </p:txBody>
        </p:sp>
        <p:sp>
          <p:nvSpPr>
            <p:cNvPr id="87" name="Line 50"/>
            <p:cNvSpPr>
              <a:spLocks noChangeShapeType="1"/>
            </p:cNvSpPr>
            <p:nvPr/>
          </p:nvSpPr>
          <p:spPr bwMode="auto">
            <a:xfrm>
              <a:off x="1474" y="2251"/>
              <a:ext cx="227" cy="90"/>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nvGrpSpPr>
          <p:cNvPr id="21" name="Group 53"/>
          <p:cNvGrpSpPr>
            <a:grpSpLocks/>
          </p:cNvGrpSpPr>
          <p:nvPr/>
        </p:nvGrpSpPr>
        <p:grpSpPr bwMode="auto">
          <a:xfrm>
            <a:off x="5580062" y="3105944"/>
            <a:ext cx="1081088" cy="333375"/>
            <a:chOff x="3424" y="2251"/>
            <a:chExt cx="681" cy="210"/>
          </a:xfrm>
        </p:grpSpPr>
        <p:sp>
          <p:nvSpPr>
            <p:cNvPr id="84" name="Text Box 47"/>
            <p:cNvSpPr txBox="1">
              <a:spLocks noChangeArrowheads="1"/>
            </p:cNvSpPr>
            <p:nvPr/>
          </p:nvSpPr>
          <p:spPr bwMode="auto">
            <a:xfrm>
              <a:off x="3424" y="2251"/>
              <a:ext cx="499" cy="210"/>
            </a:xfrm>
            <a:prstGeom prst="rect">
              <a:avLst/>
            </a:prstGeom>
            <a:solidFill>
              <a:srgbClr val="66FF33"/>
            </a:solid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400" b="1"/>
                <a:t>DATA</a:t>
              </a:r>
            </a:p>
          </p:txBody>
        </p:sp>
        <p:sp>
          <p:nvSpPr>
            <p:cNvPr id="85" name="Line 51"/>
            <p:cNvSpPr>
              <a:spLocks noChangeShapeType="1"/>
            </p:cNvSpPr>
            <p:nvPr/>
          </p:nvSpPr>
          <p:spPr bwMode="auto">
            <a:xfrm flipH="1">
              <a:off x="3878" y="2251"/>
              <a:ext cx="227" cy="90"/>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nvGrpSpPr>
          <p:cNvPr id="22" name="Group 64"/>
          <p:cNvGrpSpPr>
            <a:grpSpLocks/>
          </p:cNvGrpSpPr>
          <p:nvPr/>
        </p:nvGrpSpPr>
        <p:grpSpPr bwMode="auto">
          <a:xfrm>
            <a:off x="3132137" y="3393287"/>
            <a:ext cx="720725" cy="635001"/>
            <a:chOff x="1882" y="2432"/>
            <a:chExt cx="454" cy="400"/>
          </a:xfrm>
        </p:grpSpPr>
        <p:grpSp>
          <p:nvGrpSpPr>
            <p:cNvPr id="80" name="Group 60"/>
            <p:cNvGrpSpPr>
              <a:grpSpLocks/>
            </p:cNvGrpSpPr>
            <p:nvPr/>
          </p:nvGrpSpPr>
          <p:grpSpPr bwMode="auto">
            <a:xfrm>
              <a:off x="2064" y="2432"/>
              <a:ext cx="272" cy="227"/>
              <a:chOff x="2064" y="2432"/>
              <a:chExt cx="272" cy="227"/>
            </a:xfrm>
          </p:grpSpPr>
          <p:sp>
            <p:nvSpPr>
              <p:cNvPr id="82" name="Line 56"/>
              <p:cNvSpPr>
                <a:spLocks noChangeShapeType="1"/>
              </p:cNvSpPr>
              <p:nvPr/>
            </p:nvSpPr>
            <p:spPr bwMode="auto">
              <a:xfrm flipH="1">
                <a:off x="2064" y="2659"/>
                <a:ext cx="272" cy="0"/>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83" name="Line 57"/>
              <p:cNvSpPr>
                <a:spLocks noChangeShapeType="1"/>
              </p:cNvSpPr>
              <p:nvPr/>
            </p:nvSpPr>
            <p:spPr bwMode="auto">
              <a:xfrm flipV="1">
                <a:off x="2064" y="2432"/>
                <a:ext cx="0" cy="227"/>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sp>
          <p:nvSpPr>
            <p:cNvPr id="81" name="Text Box 62"/>
            <p:cNvSpPr txBox="1">
              <a:spLocks noChangeArrowheads="1"/>
            </p:cNvSpPr>
            <p:nvPr/>
          </p:nvSpPr>
          <p:spPr bwMode="auto">
            <a:xfrm>
              <a:off x="1882" y="2659"/>
              <a:ext cx="409" cy="173"/>
            </a:xfrm>
            <a:prstGeom prst="rect">
              <a:avLst/>
            </a:prstGeom>
            <a:noFill/>
            <a:ln w="9525">
              <a:no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200" b="1"/>
                <a:t>Read</a:t>
              </a:r>
            </a:p>
          </p:txBody>
        </p:sp>
      </p:grpSp>
      <p:grpSp>
        <p:nvGrpSpPr>
          <p:cNvPr id="23" name="Group 65"/>
          <p:cNvGrpSpPr>
            <a:grpSpLocks/>
          </p:cNvGrpSpPr>
          <p:nvPr/>
        </p:nvGrpSpPr>
        <p:grpSpPr bwMode="auto">
          <a:xfrm>
            <a:off x="5364162" y="3393287"/>
            <a:ext cx="722313" cy="635001"/>
            <a:chOff x="3288" y="2432"/>
            <a:chExt cx="455" cy="400"/>
          </a:xfrm>
        </p:grpSpPr>
        <p:grpSp>
          <p:nvGrpSpPr>
            <p:cNvPr id="76" name="Group 61"/>
            <p:cNvGrpSpPr>
              <a:grpSpLocks/>
            </p:cNvGrpSpPr>
            <p:nvPr/>
          </p:nvGrpSpPr>
          <p:grpSpPr bwMode="auto">
            <a:xfrm>
              <a:off x="3288" y="2432"/>
              <a:ext cx="272" cy="227"/>
              <a:chOff x="3288" y="2432"/>
              <a:chExt cx="272" cy="227"/>
            </a:xfrm>
          </p:grpSpPr>
          <p:sp>
            <p:nvSpPr>
              <p:cNvPr id="78" name="Line 58"/>
              <p:cNvSpPr>
                <a:spLocks noChangeShapeType="1"/>
              </p:cNvSpPr>
              <p:nvPr/>
            </p:nvSpPr>
            <p:spPr bwMode="auto">
              <a:xfrm flipH="1">
                <a:off x="3288" y="2659"/>
                <a:ext cx="272" cy="0"/>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79" name="Line 59"/>
              <p:cNvSpPr>
                <a:spLocks noChangeShapeType="1"/>
              </p:cNvSpPr>
              <p:nvPr/>
            </p:nvSpPr>
            <p:spPr bwMode="auto">
              <a:xfrm flipV="1">
                <a:off x="3560" y="2432"/>
                <a:ext cx="0" cy="227"/>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sp>
          <p:nvSpPr>
            <p:cNvPr id="77" name="Text Box 63"/>
            <p:cNvSpPr txBox="1">
              <a:spLocks noChangeArrowheads="1"/>
            </p:cNvSpPr>
            <p:nvPr/>
          </p:nvSpPr>
          <p:spPr bwMode="auto">
            <a:xfrm>
              <a:off x="3334" y="2659"/>
              <a:ext cx="409" cy="173"/>
            </a:xfrm>
            <a:prstGeom prst="rect">
              <a:avLst/>
            </a:prstGeom>
            <a:noFill/>
            <a:ln w="9525">
              <a:no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200" b="1"/>
                <a:t>Read</a:t>
              </a:r>
            </a:p>
          </p:txBody>
        </p:sp>
      </p:grpSp>
      <p:grpSp>
        <p:nvGrpSpPr>
          <p:cNvPr id="24" name="Group 68"/>
          <p:cNvGrpSpPr>
            <a:grpSpLocks/>
          </p:cNvGrpSpPr>
          <p:nvPr/>
        </p:nvGrpSpPr>
        <p:grpSpPr bwMode="auto">
          <a:xfrm>
            <a:off x="5580062" y="3393281"/>
            <a:ext cx="719138" cy="1054100"/>
            <a:chOff x="3424" y="2432"/>
            <a:chExt cx="453" cy="664"/>
          </a:xfrm>
        </p:grpSpPr>
        <p:sp>
          <p:nvSpPr>
            <p:cNvPr id="74" name="Text Box 66"/>
            <p:cNvSpPr txBox="1">
              <a:spLocks noChangeArrowheads="1"/>
            </p:cNvSpPr>
            <p:nvPr/>
          </p:nvSpPr>
          <p:spPr bwMode="auto">
            <a:xfrm>
              <a:off x="3424" y="2886"/>
              <a:ext cx="453" cy="210"/>
            </a:xfrm>
            <a:prstGeom prst="rect">
              <a:avLst/>
            </a:prstGeom>
            <a:solidFill>
              <a:srgbClr val="FF9900"/>
            </a:solid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400" b="1"/>
                <a:t>DATA</a:t>
              </a:r>
            </a:p>
          </p:txBody>
        </p:sp>
        <p:sp>
          <p:nvSpPr>
            <p:cNvPr id="75" name="Line 67"/>
            <p:cNvSpPr>
              <a:spLocks noChangeShapeType="1"/>
            </p:cNvSpPr>
            <p:nvPr/>
          </p:nvSpPr>
          <p:spPr bwMode="auto">
            <a:xfrm>
              <a:off x="3742" y="2432"/>
              <a:ext cx="0" cy="499"/>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nvGrpSpPr>
          <p:cNvPr id="25" name="Group 77"/>
          <p:cNvGrpSpPr>
            <a:grpSpLocks/>
          </p:cNvGrpSpPr>
          <p:nvPr/>
        </p:nvGrpSpPr>
        <p:grpSpPr bwMode="auto">
          <a:xfrm>
            <a:off x="1260474" y="3393281"/>
            <a:ext cx="1871661" cy="1174750"/>
            <a:chOff x="703" y="2432"/>
            <a:chExt cx="1179" cy="740"/>
          </a:xfrm>
        </p:grpSpPr>
        <p:grpSp>
          <p:nvGrpSpPr>
            <p:cNvPr id="70" name="Group 72"/>
            <p:cNvGrpSpPr>
              <a:grpSpLocks/>
            </p:cNvGrpSpPr>
            <p:nvPr/>
          </p:nvGrpSpPr>
          <p:grpSpPr bwMode="auto">
            <a:xfrm>
              <a:off x="1519" y="2432"/>
              <a:ext cx="363" cy="544"/>
              <a:chOff x="1519" y="2432"/>
              <a:chExt cx="363" cy="544"/>
            </a:xfrm>
          </p:grpSpPr>
          <p:sp>
            <p:nvSpPr>
              <p:cNvPr id="72" name="Line 69"/>
              <p:cNvSpPr>
                <a:spLocks noChangeShapeType="1"/>
              </p:cNvSpPr>
              <p:nvPr/>
            </p:nvSpPr>
            <p:spPr bwMode="auto">
              <a:xfrm>
                <a:off x="1882" y="2432"/>
                <a:ext cx="0" cy="544"/>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73" name="Line 70"/>
              <p:cNvSpPr>
                <a:spLocks noChangeShapeType="1"/>
              </p:cNvSpPr>
              <p:nvPr/>
            </p:nvSpPr>
            <p:spPr bwMode="auto">
              <a:xfrm flipH="1">
                <a:off x="1519" y="2976"/>
                <a:ext cx="363" cy="0"/>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sp>
          <p:nvSpPr>
            <p:cNvPr id="71" name="Text Box 73"/>
            <p:cNvSpPr txBox="1">
              <a:spLocks noChangeArrowheads="1"/>
            </p:cNvSpPr>
            <p:nvPr/>
          </p:nvSpPr>
          <p:spPr bwMode="auto">
            <a:xfrm>
              <a:off x="703" y="2750"/>
              <a:ext cx="816" cy="422"/>
            </a:xfrm>
            <a:prstGeom prst="rect">
              <a:avLst/>
            </a:prstGeom>
            <a:no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a:t>Find Arbitrage</a:t>
              </a:r>
            </a:p>
          </p:txBody>
        </p:sp>
      </p:grpSp>
      <p:grpSp>
        <p:nvGrpSpPr>
          <p:cNvPr id="26" name="Group 76"/>
          <p:cNvGrpSpPr>
            <a:grpSpLocks/>
          </p:cNvGrpSpPr>
          <p:nvPr/>
        </p:nvGrpSpPr>
        <p:grpSpPr bwMode="auto">
          <a:xfrm>
            <a:off x="6229350" y="3753644"/>
            <a:ext cx="1800225" cy="1511300"/>
            <a:chOff x="3833" y="2659"/>
            <a:chExt cx="1134" cy="952"/>
          </a:xfrm>
        </p:grpSpPr>
        <p:sp>
          <p:nvSpPr>
            <p:cNvPr id="67" name="Rectangle 48"/>
            <p:cNvSpPr>
              <a:spLocks noChangeArrowheads="1"/>
            </p:cNvSpPr>
            <p:nvPr/>
          </p:nvSpPr>
          <p:spPr bwMode="auto">
            <a:xfrm>
              <a:off x="3969" y="2659"/>
              <a:ext cx="998" cy="952"/>
            </a:xfrm>
            <a:prstGeom prst="rect">
              <a:avLst/>
            </a:prstGeom>
            <a:solidFill>
              <a:srgbClr val="FF9900"/>
            </a:solidFill>
            <a:ln w="28575">
              <a:solidFill>
                <a:schemeClr val="tx1"/>
              </a:solidFill>
              <a:miter lim="800000"/>
              <a:headEnd/>
              <a:tailEnd/>
            </a:ln>
          </p:spPr>
          <p:txBody>
            <a:bodyPr wrap="none" anchor="ct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lgn="l"/>
              <a:endParaRPr lang="zh-TW" altLang="zh-TW"/>
            </a:p>
          </p:txBody>
        </p:sp>
        <p:sp>
          <p:nvSpPr>
            <p:cNvPr id="68" name="Line 71"/>
            <p:cNvSpPr>
              <a:spLocks noChangeShapeType="1"/>
            </p:cNvSpPr>
            <p:nvPr/>
          </p:nvSpPr>
          <p:spPr bwMode="auto">
            <a:xfrm>
              <a:off x="3833" y="2976"/>
              <a:ext cx="226" cy="0"/>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69" name="Text Box 74"/>
            <p:cNvSpPr txBox="1">
              <a:spLocks noChangeArrowheads="1"/>
            </p:cNvSpPr>
            <p:nvPr/>
          </p:nvSpPr>
          <p:spPr bwMode="auto">
            <a:xfrm>
              <a:off x="4059" y="2795"/>
              <a:ext cx="816" cy="422"/>
            </a:xfrm>
            <a:prstGeom prst="rect">
              <a:avLst/>
            </a:prstGeom>
            <a:no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a:t>Find Arbitrage</a:t>
              </a:r>
            </a:p>
          </p:txBody>
        </p:sp>
      </p:grpSp>
      <p:grpSp>
        <p:nvGrpSpPr>
          <p:cNvPr id="27" name="Group 89"/>
          <p:cNvGrpSpPr>
            <a:grpSpLocks/>
          </p:cNvGrpSpPr>
          <p:nvPr/>
        </p:nvGrpSpPr>
        <p:grpSpPr bwMode="auto">
          <a:xfrm>
            <a:off x="1260476" y="4761706"/>
            <a:ext cx="1295401" cy="333375"/>
            <a:chOff x="703" y="3294"/>
            <a:chExt cx="816" cy="210"/>
          </a:xfrm>
        </p:grpSpPr>
        <p:sp>
          <p:nvSpPr>
            <p:cNvPr id="65" name="Text Box 83"/>
            <p:cNvSpPr txBox="1">
              <a:spLocks noChangeArrowheads="1"/>
            </p:cNvSpPr>
            <p:nvPr/>
          </p:nvSpPr>
          <p:spPr bwMode="auto">
            <a:xfrm>
              <a:off x="703" y="3294"/>
              <a:ext cx="363" cy="210"/>
            </a:xfrm>
            <a:prstGeom prst="rect">
              <a:avLst/>
            </a:prstGeom>
            <a:no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400" b="1"/>
                <a:t>No</a:t>
              </a:r>
            </a:p>
          </p:txBody>
        </p:sp>
        <p:sp>
          <p:nvSpPr>
            <p:cNvPr id="66" name="Text Box 84"/>
            <p:cNvSpPr txBox="1">
              <a:spLocks noChangeArrowheads="1"/>
            </p:cNvSpPr>
            <p:nvPr/>
          </p:nvSpPr>
          <p:spPr bwMode="auto">
            <a:xfrm>
              <a:off x="1156" y="3294"/>
              <a:ext cx="363" cy="210"/>
            </a:xfrm>
            <a:prstGeom prst="rect">
              <a:avLst/>
            </a:prstGeom>
            <a:no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400" b="1"/>
                <a:t>Yes</a:t>
              </a:r>
            </a:p>
          </p:txBody>
        </p:sp>
      </p:grpSp>
      <p:grpSp>
        <p:nvGrpSpPr>
          <p:cNvPr id="28" name="Group 90"/>
          <p:cNvGrpSpPr>
            <a:grpSpLocks/>
          </p:cNvGrpSpPr>
          <p:nvPr/>
        </p:nvGrpSpPr>
        <p:grpSpPr bwMode="auto">
          <a:xfrm>
            <a:off x="6589717" y="4833144"/>
            <a:ext cx="1295401" cy="333375"/>
            <a:chOff x="4060" y="3339"/>
            <a:chExt cx="816" cy="210"/>
          </a:xfrm>
        </p:grpSpPr>
        <p:sp>
          <p:nvSpPr>
            <p:cNvPr id="63" name="Text Box 87"/>
            <p:cNvSpPr txBox="1">
              <a:spLocks noChangeArrowheads="1"/>
            </p:cNvSpPr>
            <p:nvPr/>
          </p:nvSpPr>
          <p:spPr bwMode="auto">
            <a:xfrm>
              <a:off x="4060" y="3339"/>
              <a:ext cx="363" cy="210"/>
            </a:xfrm>
            <a:prstGeom prst="rect">
              <a:avLst/>
            </a:prstGeom>
            <a:no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400" b="1"/>
                <a:t>Yes</a:t>
              </a:r>
            </a:p>
          </p:txBody>
        </p:sp>
        <p:sp>
          <p:nvSpPr>
            <p:cNvPr id="64" name="Text Box 88"/>
            <p:cNvSpPr txBox="1">
              <a:spLocks noChangeArrowheads="1"/>
            </p:cNvSpPr>
            <p:nvPr/>
          </p:nvSpPr>
          <p:spPr bwMode="auto">
            <a:xfrm>
              <a:off x="4513" y="3339"/>
              <a:ext cx="363" cy="210"/>
            </a:xfrm>
            <a:prstGeom prst="rect">
              <a:avLst/>
            </a:prstGeom>
            <a:noFill/>
            <a:ln w="28575">
              <a:solidFill>
                <a:schemeClr val="tx1"/>
              </a:solid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spcBef>
                  <a:spcPct val="50000"/>
                </a:spcBef>
              </a:pPr>
              <a:r>
                <a:rPr lang="en-US" altLang="zh-TW" sz="1400" b="1"/>
                <a:t>No</a:t>
              </a:r>
            </a:p>
          </p:txBody>
        </p:sp>
      </p:grpSp>
      <p:grpSp>
        <p:nvGrpSpPr>
          <p:cNvPr id="29" name="Group 101"/>
          <p:cNvGrpSpPr>
            <a:grpSpLocks/>
          </p:cNvGrpSpPr>
          <p:nvPr/>
        </p:nvGrpSpPr>
        <p:grpSpPr bwMode="auto">
          <a:xfrm>
            <a:off x="1908173" y="4545806"/>
            <a:ext cx="5329230" cy="360363"/>
            <a:chOff x="1111" y="3158"/>
            <a:chExt cx="3357" cy="227"/>
          </a:xfrm>
        </p:grpSpPr>
        <p:sp>
          <p:nvSpPr>
            <p:cNvPr id="61" name="Line 91"/>
            <p:cNvSpPr>
              <a:spLocks noChangeShapeType="1"/>
            </p:cNvSpPr>
            <p:nvPr/>
          </p:nvSpPr>
          <p:spPr bwMode="auto">
            <a:xfrm flipH="1">
              <a:off x="4241" y="3203"/>
              <a:ext cx="227" cy="182"/>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62" name="Line 95"/>
            <p:cNvSpPr>
              <a:spLocks noChangeShapeType="1"/>
            </p:cNvSpPr>
            <p:nvPr/>
          </p:nvSpPr>
          <p:spPr bwMode="auto">
            <a:xfrm>
              <a:off x="1111" y="3158"/>
              <a:ext cx="227" cy="181"/>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nvGrpSpPr>
          <p:cNvPr id="30" name="Group 102"/>
          <p:cNvGrpSpPr>
            <a:grpSpLocks/>
          </p:cNvGrpSpPr>
          <p:nvPr/>
        </p:nvGrpSpPr>
        <p:grpSpPr bwMode="auto">
          <a:xfrm>
            <a:off x="2484437" y="4329906"/>
            <a:ext cx="4176713" cy="647700"/>
            <a:chOff x="1474" y="3022"/>
            <a:chExt cx="2631" cy="408"/>
          </a:xfrm>
        </p:grpSpPr>
        <p:grpSp>
          <p:nvGrpSpPr>
            <p:cNvPr id="55" name="Group 100"/>
            <p:cNvGrpSpPr>
              <a:grpSpLocks/>
            </p:cNvGrpSpPr>
            <p:nvPr/>
          </p:nvGrpSpPr>
          <p:grpSpPr bwMode="auto">
            <a:xfrm>
              <a:off x="2835" y="3022"/>
              <a:ext cx="1270" cy="408"/>
              <a:chOff x="2835" y="3022"/>
              <a:chExt cx="1270" cy="408"/>
            </a:xfrm>
          </p:grpSpPr>
          <p:sp>
            <p:nvSpPr>
              <p:cNvPr id="59" name="Line 92"/>
              <p:cNvSpPr>
                <a:spLocks noChangeShapeType="1"/>
              </p:cNvSpPr>
              <p:nvPr/>
            </p:nvSpPr>
            <p:spPr bwMode="auto">
              <a:xfrm flipH="1" flipV="1">
                <a:off x="2835" y="3022"/>
                <a:ext cx="1270" cy="408"/>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60" name="Text Box 93"/>
              <p:cNvSpPr txBox="1">
                <a:spLocks noChangeArrowheads="1"/>
              </p:cNvSpPr>
              <p:nvPr/>
            </p:nvSpPr>
            <p:spPr bwMode="auto">
              <a:xfrm>
                <a:off x="3515" y="3113"/>
                <a:ext cx="408" cy="192"/>
              </a:xfrm>
              <a:prstGeom prst="rect">
                <a:avLst/>
              </a:prstGeom>
              <a:noFill/>
              <a:ln w="9525">
                <a:noFill/>
                <a:miter lim="800000"/>
                <a:headEnd/>
                <a:tailEnd/>
              </a:ln>
            </p:spPr>
            <p:txBody>
              <a:bodyPr>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lgn="l">
                  <a:spcBef>
                    <a:spcPct val="50000"/>
                  </a:spcBef>
                </a:pPr>
                <a:r>
                  <a:rPr lang="en-US" altLang="zh-TW" sz="1400"/>
                  <a:t>Order</a:t>
                </a:r>
              </a:p>
            </p:txBody>
          </p:sp>
        </p:grpSp>
        <p:grpSp>
          <p:nvGrpSpPr>
            <p:cNvPr id="56" name="Group 99"/>
            <p:cNvGrpSpPr>
              <a:grpSpLocks/>
            </p:cNvGrpSpPr>
            <p:nvPr/>
          </p:nvGrpSpPr>
          <p:grpSpPr bwMode="auto">
            <a:xfrm>
              <a:off x="1474" y="3022"/>
              <a:ext cx="1361" cy="363"/>
              <a:chOff x="1474" y="3022"/>
              <a:chExt cx="1361" cy="363"/>
            </a:xfrm>
          </p:grpSpPr>
          <p:sp>
            <p:nvSpPr>
              <p:cNvPr id="57" name="Line 96"/>
              <p:cNvSpPr>
                <a:spLocks noChangeShapeType="1"/>
              </p:cNvSpPr>
              <p:nvPr/>
            </p:nvSpPr>
            <p:spPr bwMode="auto">
              <a:xfrm flipV="1">
                <a:off x="1474" y="3022"/>
                <a:ext cx="1361" cy="363"/>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58" name="Text Box 97"/>
              <p:cNvSpPr txBox="1">
                <a:spLocks noChangeArrowheads="1"/>
              </p:cNvSpPr>
              <p:nvPr/>
            </p:nvSpPr>
            <p:spPr bwMode="auto">
              <a:xfrm>
                <a:off x="1610" y="3102"/>
                <a:ext cx="401" cy="192"/>
              </a:xfrm>
              <a:prstGeom prst="rect">
                <a:avLst/>
              </a:prstGeom>
              <a:noFill/>
              <a:ln w="9525">
                <a:noFill/>
                <a:miter lim="800000"/>
                <a:headEnd/>
                <a:tailEnd/>
              </a:ln>
            </p:spPr>
            <p:txBody>
              <a:bodyPr wrap="none">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lgn="l"/>
                <a:r>
                  <a:rPr lang="en-US" altLang="zh-TW" sz="1400"/>
                  <a:t>Order</a:t>
                </a:r>
              </a:p>
            </p:txBody>
          </p:sp>
        </p:grpSp>
      </p:grpSp>
      <p:grpSp>
        <p:nvGrpSpPr>
          <p:cNvPr id="31" name="Group 114"/>
          <p:cNvGrpSpPr>
            <a:grpSpLocks/>
          </p:cNvGrpSpPr>
          <p:nvPr/>
        </p:nvGrpSpPr>
        <p:grpSpPr bwMode="auto">
          <a:xfrm>
            <a:off x="395287" y="3105944"/>
            <a:ext cx="8353428" cy="2303462"/>
            <a:chOff x="158" y="2251"/>
            <a:chExt cx="5262" cy="1451"/>
          </a:xfrm>
        </p:grpSpPr>
        <p:grpSp>
          <p:nvGrpSpPr>
            <p:cNvPr id="45" name="Group 113"/>
            <p:cNvGrpSpPr>
              <a:grpSpLocks/>
            </p:cNvGrpSpPr>
            <p:nvPr/>
          </p:nvGrpSpPr>
          <p:grpSpPr bwMode="auto">
            <a:xfrm>
              <a:off x="4241" y="2251"/>
              <a:ext cx="1179" cy="1451"/>
              <a:chOff x="4241" y="2251"/>
              <a:chExt cx="1179" cy="1451"/>
            </a:xfrm>
          </p:grpSpPr>
          <p:sp>
            <p:nvSpPr>
              <p:cNvPr id="51" name="Line 103"/>
              <p:cNvSpPr>
                <a:spLocks noChangeShapeType="1"/>
              </p:cNvSpPr>
              <p:nvPr/>
            </p:nvSpPr>
            <p:spPr bwMode="auto">
              <a:xfrm>
                <a:off x="4241" y="3521"/>
                <a:ext cx="0" cy="181"/>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52" name="Line 104"/>
              <p:cNvSpPr>
                <a:spLocks noChangeShapeType="1"/>
              </p:cNvSpPr>
              <p:nvPr/>
            </p:nvSpPr>
            <p:spPr bwMode="auto">
              <a:xfrm>
                <a:off x="4241" y="3702"/>
                <a:ext cx="1179" cy="0"/>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53" name="Line 105"/>
              <p:cNvSpPr>
                <a:spLocks noChangeShapeType="1"/>
              </p:cNvSpPr>
              <p:nvPr/>
            </p:nvSpPr>
            <p:spPr bwMode="auto">
              <a:xfrm flipV="1">
                <a:off x="5420" y="2251"/>
                <a:ext cx="0" cy="1451"/>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54" name="Line 106"/>
              <p:cNvSpPr>
                <a:spLocks noChangeShapeType="1"/>
              </p:cNvSpPr>
              <p:nvPr/>
            </p:nvSpPr>
            <p:spPr bwMode="auto">
              <a:xfrm flipH="1">
                <a:off x="4830" y="2251"/>
                <a:ext cx="590" cy="0"/>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nvGrpSpPr>
            <p:cNvPr id="46" name="Group 112"/>
            <p:cNvGrpSpPr>
              <a:grpSpLocks/>
            </p:cNvGrpSpPr>
            <p:nvPr/>
          </p:nvGrpSpPr>
          <p:grpSpPr bwMode="auto">
            <a:xfrm>
              <a:off x="158" y="2251"/>
              <a:ext cx="1180" cy="1406"/>
              <a:chOff x="158" y="2251"/>
              <a:chExt cx="1180" cy="1406"/>
            </a:xfrm>
          </p:grpSpPr>
          <p:sp>
            <p:nvSpPr>
              <p:cNvPr id="47" name="Line 108"/>
              <p:cNvSpPr>
                <a:spLocks noChangeShapeType="1"/>
              </p:cNvSpPr>
              <p:nvPr/>
            </p:nvSpPr>
            <p:spPr bwMode="auto">
              <a:xfrm>
                <a:off x="1338" y="3475"/>
                <a:ext cx="0" cy="181"/>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48" name="Line 109"/>
              <p:cNvSpPr>
                <a:spLocks noChangeShapeType="1"/>
              </p:cNvSpPr>
              <p:nvPr/>
            </p:nvSpPr>
            <p:spPr bwMode="auto">
              <a:xfrm>
                <a:off x="158" y="3657"/>
                <a:ext cx="1179" cy="0"/>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49" name="Line 110"/>
              <p:cNvSpPr>
                <a:spLocks noChangeShapeType="1"/>
              </p:cNvSpPr>
              <p:nvPr/>
            </p:nvSpPr>
            <p:spPr bwMode="auto">
              <a:xfrm flipV="1">
                <a:off x="158" y="2251"/>
                <a:ext cx="0" cy="1405"/>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50" name="Line 111"/>
              <p:cNvSpPr>
                <a:spLocks noChangeShapeType="1"/>
              </p:cNvSpPr>
              <p:nvPr/>
            </p:nvSpPr>
            <p:spPr bwMode="auto">
              <a:xfrm>
                <a:off x="158" y="2251"/>
                <a:ext cx="590" cy="0"/>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grpSp>
        <p:nvGrpSpPr>
          <p:cNvPr id="32" name="Group 117"/>
          <p:cNvGrpSpPr>
            <a:grpSpLocks/>
          </p:cNvGrpSpPr>
          <p:nvPr/>
        </p:nvGrpSpPr>
        <p:grpSpPr bwMode="auto">
          <a:xfrm>
            <a:off x="1476375" y="4545806"/>
            <a:ext cx="6119813" cy="360363"/>
            <a:chOff x="839" y="3158"/>
            <a:chExt cx="3855" cy="227"/>
          </a:xfrm>
        </p:grpSpPr>
        <p:sp>
          <p:nvSpPr>
            <p:cNvPr id="43" name="Line 115"/>
            <p:cNvSpPr>
              <a:spLocks noChangeShapeType="1"/>
            </p:cNvSpPr>
            <p:nvPr/>
          </p:nvSpPr>
          <p:spPr bwMode="auto">
            <a:xfrm flipH="1">
              <a:off x="839" y="3158"/>
              <a:ext cx="272" cy="181"/>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44" name="Line 116"/>
            <p:cNvSpPr>
              <a:spLocks noChangeShapeType="1"/>
            </p:cNvSpPr>
            <p:nvPr/>
          </p:nvSpPr>
          <p:spPr bwMode="auto">
            <a:xfrm>
              <a:off x="4468" y="3203"/>
              <a:ext cx="226" cy="182"/>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nvGrpSpPr>
          <p:cNvPr id="33" name="Group 127"/>
          <p:cNvGrpSpPr>
            <a:grpSpLocks/>
          </p:cNvGrpSpPr>
          <p:nvPr/>
        </p:nvGrpSpPr>
        <p:grpSpPr bwMode="auto">
          <a:xfrm>
            <a:off x="684212" y="3105944"/>
            <a:ext cx="7777168" cy="1871662"/>
            <a:chOff x="340" y="2251"/>
            <a:chExt cx="4899" cy="1179"/>
          </a:xfrm>
        </p:grpSpPr>
        <p:grpSp>
          <p:nvGrpSpPr>
            <p:cNvPr id="35" name="Group 126"/>
            <p:cNvGrpSpPr>
              <a:grpSpLocks/>
            </p:cNvGrpSpPr>
            <p:nvPr/>
          </p:nvGrpSpPr>
          <p:grpSpPr bwMode="auto">
            <a:xfrm>
              <a:off x="4830" y="2251"/>
              <a:ext cx="409" cy="1179"/>
              <a:chOff x="4921" y="2795"/>
              <a:chExt cx="409" cy="1179"/>
            </a:xfrm>
          </p:grpSpPr>
          <p:sp>
            <p:nvSpPr>
              <p:cNvPr id="40" name="Line 118"/>
              <p:cNvSpPr>
                <a:spLocks noChangeShapeType="1"/>
              </p:cNvSpPr>
              <p:nvPr/>
            </p:nvSpPr>
            <p:spPr bwMode="auto">
              <a:xfrm>
                <a:off x="4921" y="3974"/>
                <a:ext cx="409" cy="0"/>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41" name="Line 119"/>
              <p:cNvSpPr>
                <a:spLocks noChangeShapeType="1"/>
              </p:cNvSpPr>
              <p:nvPr/>
            </p:nvSpPr>
            <p:spPr bwMode="auto">
              <a:xfrm>
                <a:off x="5330" y="2795"/>
                <a:ext cx="0" cy="1179"/>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42" name="Line 120"/>
              <p:cNvSpPr>
                <a:spLocks noChangeShapeType="1"/>
              </p:cNvSpPr>
              <p:nvPr/>
            </p:nvSpPr>
            <p:spPr bwMode="auto">
              <a:xfrm flipH="1">
                <a:off x="4921" y="2795"/>
                <a:ext cx="409" cy="0"/>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nvGrpSpPr>
            <p:cNvPr id="36" name="Group 125"/>
            <p:cNvGrpSpPr>
              <a:grpSpLocks/>
            </p:cNvGrpSpPr>
            <p:nvPr/>
          </p:nvGrpSpPr>
          <p:grpSpPr bwMode="auto">
            <a:xfrm>
              <a:off x="340" y="2251"/>
              <a:ext cx="409" cy="1134"/>
              <a:chOff x="340" y="2251"/>
              <a:chExt cx="409" cy="1134"/>
            </a:xfrm>
          </p:grpSpPr>
          <p:sp>
            <p:nvSpPr>
              <p:cNvPr id="37" name="Line 122"/>
              <p:cNvSpPr>
                <a:spLocks noChangeShapeType="1"/>
              </p:cNvSpPr>
              <p:nvPr/>
            </p:nvSpPr>
            <p:spPr bwMode="auto">
              <a:xfrm>
                <a:off x="340" y="3385"/>
                <a:ext cx="409" cy="0"/>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38" name="Line 123"/>
              <p:cNvSpPr>
                <a:spLocks noChangeShapeType="1"/>
              </p:cNvSpPr>
              <p:nvPr/>
            </p:nvSpPr>
            <p:spPr bwMode="auto">
              <a:xfrm>
                <a:off x="340" y="2251"/>
                <a:ext cx="0" cy="1133"/>
              </a:xfrm>
              <a:prstGeom prst="line">
                <a:avLst/>
              </a:prstGeom>
              <a:noFill/>
              <a:ln w="28575">
                <a:solidFill>
                  <a:schemeClr val="tx1"/>
                </a:solidFill>
                <a:round/>
                <a:headEnd/>
                <a:tailEn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sp>
            <p:nvSpPr>
              <p:cNvPr id="39" name="Line 124"/>
              <p:cNvSpPr>
                <a:spLocks noChangeShapeType="1"/>
              </p:cNvSpPr>
              <p:nvPr/>
            </p:nvSpPr>
            <p:spPr bwMode="auto">
              <a:xfrm>
                <a:off x="340" y="2251"/>
                <a:ext cx="363" cy="0"/>
              </a:xfrm>
              <a:prstGeom prst="line">
                <a:avLst/>
              </a:prstGeom>
              <a:noFill/>
              <a:ln w="28575">
                <a:solidFill>
                  <a:schemeClr val="tx1"/>
                </a:solidFill>
                <a:round/>
                <a:headEnd/>
                <a:tailEnd type="triangle" w="med" len="med"/>
              </a:ln>
            </p:spPr>
            <p:txBody>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endParaRPr lang="zh-TW" altLang="en-US"/>
              </a:p>
            </p:txBody>
          </p:sp>
        </p:grpSp>
      </p:grpSp>
      <p:sp>
        <p:nvSpPr>
          <p:cNvPr id="34" name="Text Box 42"/>
          <p:cNvSpPr txBox="1">
            <a:spLocks noChangeArrowheads="1"/>
          </p:cNvSpPr>
          <p:nvPr/>
        </p:nvSpPr>
        <p:spPr bwMode="auto">
          <a:xfrm>
            <a:off x="7956550" y="2456656"/>
            <a:ext cx="598487" cy="333375"/>
          </a:xfrm>
          <a:prstGeom prst="rect">
            <a:avLst/>
          </a:prstGeom>
          <a:solidFill>
            <a:srgbClr val="FF9900"/>
          </a:solidFill>
          <a:ln w="28575">
            <a:solidFill>
              <a:schemeClr val="tx1"/>
            </a:solidFill>
            <a:miter lim="800000"/>
            <a:headEnd/>
            <a:tailEnd/>
          </a:ln>
        </p:spPr>
        <p:txBody>
          <a:bodyPr wrap="none">
            <a:spAutoFit/>
          </a:bodyPr>
          <a:lstStyle>
            <a:defPPr>
              <a:defRPr lang="zh-TW"/>
            </a:defPPr>
            <a:lvl1pPr algn="ctr"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ctr"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ctr"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ctr"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ctr"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a:lstStyle>
          <a:p>
            <a:pPr algn="l"/>
            <a:r>
              <a:rPr lang="en-US" altLang="zh-TW" sz="1400" b="1" dirty="0"/>
              <a:t>GPU</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CUDA</a:t>
            </a:r>
            <a:r>
              <a:rPr lang="zh-TW" altLang="en-US" dirty="0" smtClean="0"/>
              <a:t>平行計算機制</a:t>
            </a:r>
            <a:r>
              <a:rPr lang="en-US" altLang="zh-TW" dirty="0" smtClean="0"/>
              <a:t/>
            </a:r>
            <a:br>
              <a:rPr lang="en-US" altLang="zh-TW" dirty="0" smtClean="0"/>
            </a:br>
            <a:r>
              <a:rPr lang="zh-TW" altLang="en-US" dirty="0" smtClean="0"/>
              <a:t>運用到高頻套利交易</a:t>
            </a:r>
            <a:endParaRPr lang="zh-TW" altLang="en-US" dirty="0"/>
          </a:p>
        </p:txBody>
      </p:sp>
      <p:sp>
        <p:nvSpPr>
          <p:cNvPr id="3" name="內容版面配置區 2"/>
          <p:cNvSpPr>
            <a:spLocks noGrp="1"/>
          </p:cNvSpPr>
          <p:nvPr>
            <p:ph idx="1"/>
          </p:nvPr>
        </p:nvSpPr>
        <p:spPr/>
        <p:txBody>
          <a:bodyPr/>
          <a:lstStyle/>
          <a:p>
            <a:r>
              <a:rPr lang="zh-TW" altLang="en-US" sz="2800" dirty="0" smtClean="0"/>
              <a:t>運用的套利策略：</a:t>
            </a:r>
            <a:endParaRPr lang="en-US" altLang="zh-TW" sz="2800" dirty="0" smtClean="0"/>
          </a:p>
          <a:p>
            <a:pPr lvl="1"/>
            <a:r>
              <a:rPr lang="zh-TW" altLang="en-US" sz="2400" dirty="0" smtClean="0"/>
              <a:t>買賣權價差</a:t>
            </a:r>
            <a:endParaRPr lang="en-US" altLang="zh-TW" sz="2400" dirty="0" smtClean="0"/>
          </a:p>
          <a:p>
            <a:pPr lvl="1"/>
            <a:r>
              <a:rPr lang="zh-TW" altLang="en-US" sz="2400" dirty="0" smtClean="0"/>
              <a:t>箱型價差</a:t>
            </a:r>
            <a:endParaRPr lang="en-US" altLang="zh-TW" sz="2400" dirty="0" smtClean="0"/>
          </a:p>
          <a:p>
            <a:pPr lvl="1"/>
            <a:r>
              <a:rPr lang="zh-TW" altLang="en-US" sz="2400" dirty="0" smtClean="0"/>
              <a:t>蝶狀價差</a:t>
            </a:r>
            <a:endParaRPr lang="en-US" altLang="zh-TW" sz="2400" dirty="0" smtClean="0"/>
          </a:p>
          <a:p>
            <a:pPr lvl="1"/>
            <a:r>
              <a:rPr lang="zh-TW" altLang="en-US" sz="2400" dirty="0" smtClean="0"/>
              <a:t>賣權買權平價關係式</a:t>
            </a:r>
            <a:endParaRPr lang="en-US" altLang="zh-TW" dirty="0" smtClean="0"/>
          </a:p>
          <a:p>
            <a:endParaRPr lang="en-US" altLang="zh-TW" dirty="0" smtClean="0"/>
          </a:p>
          <a:p>
            <a:r>
              <a:rPr lang="zh-TW" altLang="en-US" dirty="0" smtClean="0"/>
              <a:t>隱含波動度</a:t>
            </a:r>
            <a:endParaRPr lang="en-US" altLang="zh-TW" dirty="0" smtClean="0"/>
          </a:p>
          <a:p>
            <a:pPr lvl="1"/>
            <a:r>
              <a:rPr lang="en-US" altLang="zh-TW" dirty="0" smtClean="0"/>
              <a:t>Black-</a:t>
            </a:r>
            <a:r>
              <a:rPr lang="en-US" altLang="zh-TW" dirty="0" err="1" smtClean="0"/>
              <a:t>Scholes</a:t>
            </a:r>
            <a:r>
              <a:rPr lang="zh-TW" altLang="en-US" dirty="0" smtClean="0"/>
              <a:t>模型</a:t>
            </a:r>
            <a:endParaRPr lang="en-US" altLang="zh-TW" dirty="0" smtClean="0"/>
          </a:p>
          <a:p>
            <a:pPr lvl="1"/>
            <a:r>
              <a:rPr lang="zh-TW" altLang="en-US" dirty="0" smtClean="0"/>
              <a:t>二分逼近法</a:t>
            </a:r>
            <a:endParaRPr lang="zh-TW" altLang="en-US" dirty="0"/>
          </a:p>
        </p:txBody>
      </p:sp>
      <p:sp>
        <p:nvSpPr>
          <p:cNvPr id="215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CUDA</a:t>
            </a:r>
            <a:r>
              <a:rPr lang="zh-TW" altLang="en-US" dirty="0"/>
              <a:t>平行計算機制</a:t>
            </a:r>
            <a:r>
              <a:rPr lang="en-US" altLang="zh-TW" dirty="0"/>
              <a:t/>
            </a:r>
            <a:br>
              <a:rPr lang="en-US" altLang="zh-TW" dirty="0"/>
            </a:br>
            <a:r>
              <a:rPr lang="zh-TW" altLang="en-US" dirty="0"/>
              <a:t>運用到高頻套利交易</a:t>
            </a:r>
          </a:p>
        </p:txBody>
      </p:sp>
      <p:pic>
        <p:nvPicPr>
          <p:cNvPr id="4" name="內容版面配置區 3" descr="2013-02-20_003219.jpg"/>
          <p:cNvPicPr>
            <a:picLocks noGrp="1" noChangeAspect="1"/>
          </p:cNvPicPr>
          <p:nvPr>
            <p:ph idx="1"/>
          </p:nvPr>
        </p:nvPicPr>
        <p:blipFill>
          <a:blip r:embed="rId2" cstate="print"/>
          <a:stretch>
            <a:fillRect/>
          </a:stretch>
        </p:blipFill>
        <p:spPr>
          <a:xfrm>
            <a:off x="1758319" y="1600200"/>
            <a:ext cx="5627361" cy="4525963"/>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graphicFrame>
        <p:nvGraphicFramePr>
          <p:cNvPr id="4" name="內容版面配置區 3"/>
          <p:cNvGraphicFramePr>
            <a:graphicFrameLocks noGrp="1" noChangeAspect="1"/>
          </p:cNvGraphicFramePr>
          <p:nvPr>
            <p:ph idx="1"/>
          </p:nvPr>
        </p:nvGraphicFramePr>
        <p:xfrm>
          <a:off x="2297112" y="2453481"/>
          <a:ext cx="4549775" cy="2819400"/>
        </p:xfrm>
        <a:graphic>
          <a:graphicData uri="http://schemas.openxmlformats.org/presentationml/2006/ole">
            <mc:AlternateContent xmlns:mc="http://schemas.openxmlformats.org/markup-compatibility/2006">
              <mc:Choice xmlns:v="urn:schemas-microsoft-com:vml" Requires="v">
                <p:oleObj spid="_x0000_s22533" r:id="rId3" imgW="4549680" imgH="2819160" progId="Visio.Drawing.11">
                  <p:embed/>
                </p:oleObj>
              </mc:Choice>
              <mc:Fallback>
                <p:oleObj r:id="rId3" imgW="4549680" imgH="281916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7112" y="2453481"/>
                        <a:ext cx="45497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5934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CUDA</a:t>
            </a:r>
            <a:r>
              <a:rPr lang="zh-TW" altLang="en-US" dirty="0" smtClean="0"/>
              <a:t>平行計算機制</a:t>
            </a:r>
            <a:r>
              <a:rPr lang="en-US" altLang="zh-TW" dirty="0" smtClean="0"/>
              <a:t/>
            </a:r>
            <a:br>
              <a:rPr lang="en-US" altLang="zh-TW" dirty="0" smtClean="0"/>
            </a:br>
            <a:r>
              <a:rPr lang="zh-TW" altLang="en-US" dirty="0" smtClean="0"/>
              <a:t>運用到高頻套利交易</a:t>
            </a:r>
            <a:endParaRPr lang="zh-TW" altLang="en-US" dirty="0"/>
          </a:p>
        </p:txBody>
      </p:sp>
      <p:sp>
        <p:nvSpPr>
          <p:cNvPr id="3" name="內容版面配置區 2"/>
          <p:cNvSpPr>
            <a:spLocks noGrp="1"/>
          </p:cNvSpPr>
          <p:nvPr>
            <p:ph idx="1"/>
          </p:nvPr>
        </p:nvSpPr>
        <p:spPr/>
        <p:txBody>
          <a:bodyPr>
            <a:normAutofit/>
          </a:bodyPr>
          <a:lstStyle/>
          <a:p>
            <a:r>
              <a:rPr lang="zh-TW" altLang="en-US" dirty="0" smtClean="0"/>
              <a:t>套利策略</a:t>
            </a:r>
            <a:endParaRPr lang="en-US" altLang="zh-TW" dirty="0" smtClean="0"/>
          </a:p>
          <a:p>
            <a:pPr lvl="1"/>
            <a:r>
              <a:rPr lang="zh-TW" altLang="en-US" dirty="0" smtClean="0"/>
              <a:t>買賣權價差</a:t>
            </a:r>
            <a:endParaRPr lang="en-US" altLang="zh-TW" dirty="0" smtClean="0"/>
          </a:p>
          <a:p>
            <a:pPr lvl="1"/>
            <a:endParaRPr lang="en-US" altLang="zh-TW" dirty="0" smtClean="0"/>
          </a:p>
          <a:p>
            <a:pPr lvl="1"/>
            <a:r>
              <a:rPr lang="zh-TW" altLang="en-US" dirty="0" smtClean="0"/>
              <a:t>箱型價差</a:t>
            </a:r>
            <a:endParaRPr lang="en-US" altLang="zh-TW" dirty="0" smtClean="0"/>
          </a:p>
          <a:p>
            <a:pPr lvl="1"/>
            <a:endParaRPr lang="en-US" altLang="zh-TW" dirty="0" smtClean="0"/>
          </a:p>
          <a:p>
            <a:pPr lvl="1"/>
            <a:r>
              <a:rPr lang="zh-TW" altLang="en-US" dirty="0" smtClean="0"/>
              <a:t>蝶狀價差</a:t>
            </a:r>
            <a:endParaRPr lang="en-US" altLang="zh-TW" dirty="0" smtClean="0"/>
          </a:p>
          <a:p>
            <a:pPr lvl="1"/>
            <a:endParaRPr lang="en-US" altLang="zh-TW" dirty="0" smtClean="0"/>
          </a:p>
          <a:p>
            <a:pPr lvl="1"/>
            <a:r>
              <a:rPr lang="zh-TW" altLang="en-US" dirty="0" smtClean="0"/>
              <a:t>賣權買權平價關係式</a:t>
            </a:r>
            <a:endParaRPr lang="en-US" altLang="zh-TW" dirty="0" smtClean="0"/>
          </a:p>
          <a:p>
            <a:endParaRPr lang="en-US" altLang="zh-TW" dirty="0" smtClean="0"/>
          </a:p>
          <a:p>
            <a:endParaRPr lang="zh-TW" alt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套利策略</a:t>
            </a:r>
            <a:endParaRPr lang="zh-TW" altLang="en-US" dirty="0"/>
          </a:p>
        </p:txBody>
      </p:sp>
      <p:sp>
        <p:nvSpPr>
          <p:cNvPr id="3" name="內容版面配置區 2"/>
          <p:cNvSpPr>
            <a:spLocks noGrp="1"/>
          </p:cNvSpPr>
          <p:nvPr>
            <p:ph idx="1"/>
          </p:nvPr>
        </p:nvSpPr>
        <p:spPr/>
        <p:txBody>
          <a:bodyPr>
            <a:normAutofit fontScale="77500" lnSpcReduction="20000"/>
          </a:bodyPr>
          <a:lstStyle/>
          <a:p>
            <a:r>
              <a:rPr lang="zh-TW" altLang="en-US" dirty="0" smtClean="0"/>
              <a:t>式子會用到的符號</a:t>
            </a:r>
            <a:r>
              <a:rPr lang="zh-TW" altLang="en-US" dirty="0"/>
              <a:t>如下表：</a:t>
            </a:r>
          </a:p>
          <a:p>
            <a:r>
              <a:rPr lang="en-US" altLang="zh-TW" dirty="0"/>
              <a:t>TXO—</a:t>
            </a:r>
            <a:r>
              <a:rPr lang="zh-TW" altLang="en-US" dirty="0"/>
              <a:t>臺指</a:t>
            </a:r>
            <a:r>
              <a:rPr lang="zh-TW" altLang="en-US" dirty="0" smtClean="0"/>
              <a:t>選擇權、</a:t>
            </a:r>
            <a:r>
              <a:rPr lang="en-US" altLang="zh-TW" dirty="0" smtClean="0"/>
              <a:t>TX</a:t>
            </a:r>
            <a:r>
              <a:rPr lang="en-US" altLang="zh-TW" dirty="0"/>
              <a:t>—</a:t>
            </a:r>
            <a:r>
              <a:rPr lang="zh-TW" altLang="en-US" dirty="0"/>
              <a:t>臺股期貨</a:t>
            </a:r>
            <a:r>
              <a:rPr lang="zh-TW" altLang="en-US" dirty="0" smtClean="0"/>
              <a:t>契約</a:t>
            </a:r>
            <a:endParaRPr lang="zh-TW" altLang="en-US" dirty="0"/>
          </a:p>
          <a:p>
            <a:r>
              <a:rPr lang="en-US" altLang="zh-TW" dirty="0"/>
              <a:t>C</a:t>
            </a:r>
            <a:r>
              <a:rPr lang="zh-TW" altLang="en-US" dirty="0"/>
              <a:t>：</a:t>
            </a:r>
            <a:r>
              <a:rPr lang="en-US" altLang="zh-TW" dirty="0"/>
              <a:t>TXO </a:t>
            </a:r>
            <a:r>
              <a:rPr lang="zh-TW" altLang="en-US" dirty="0"/>
              <a:t>買權</a:t>
            </a:r>
            <a:r>
              <a:rPr lang="zh-TW" altLang="en-US" dirty="0" smtClean="0"/>
              <a:t>價格、</a:t>
            </a:r>
            <a:r>
              <a:rPr lang="en-US" altLang="zh-TW" dirty="0" smtClean="0"/>
              <a:t>P</a:t>
            </a:r>
            <a:r>
              <a:rPr lang="zh-TW" altLang="en-US" dirty="0"/>
              <a:t>：</a:t>
            </a:r>
            <a:r>
              <a:rPr lang="en-US" altLang="zh-TW" dirty="0"/>
              <a:t>TXO </a:t>
            </a:r>
            <a:r>
              <a:rPr lang="zh-TW" altLang="en-US" dirty="0"/>
              <a:t>賣權價格</a:t>
            </a:r>
          </a:p>
          <a:p>
            <a:r>
              <a:rPr lang="en-US" altLang="zh-TW" dirty="0"/>
              <a:t>F</a:t>
            </a:r>
            <a:r>
              <a:rPr lang="zh-TW" altLang="en-US" dirty="0"/>
              <a:t>：</a:t>
            </a:r>
            <a:r>
              <a:rPr lang="en-US" altLang="zh-TW" dirty="0"/>
              <a:t>TX </a:t>
            </a:r>
            <a:r>
              <a:rPr lang="zh-TW" altLang="en-US" dirty="0"/>
              <a:t>指數期貨</a:t>
            </a:r>
            <a:r>
              <a:rPr lang="zh-TW" altLang="en-US" dirty="0" smtClean="0"/>
              <a:t>價格、</a:t>
            </a:r>
            <a:r>
              <a:rPr lang="en-US" altLang="zh-TW" dirty="0" smtClean="0"/>
              <a:t>K</a:t>
            </a:r>
            <a:r>
              <a:rPr lang="zh-TW" altLang="en-US" dirty="0"/>
              <a:t>：選擇權之履約價格</a:t>
            </a:r>
          </a:p>
          <a:p>
            <a:r>
              <a:rPr lang="en-US" altLang="zh-TW" dirty="0"/>
              <a:t>(T-t)</a:t>
            </a:r>
            <a:r>
              <a:rPr lang="zh-TW" altLang="en-US" dirty="0"/>
              <a:t>：選擇權距到期日之時間</a:t>
            </a:r>
            <a:r>
              <a:rPr lang="en-US" altLang="zh-TW" dirty="0"/>
              <a:t>(</a:t>
            </a:r>
            <a:r>
              <a:rPr lang="zh-TW" altLang="en-US" dirty="0"/>
              <a:t>單位：年</a:t>
            </a:r>
            <a:r>
              <a:rPr lang="en-US" altLang="zh-TW" dirty="0"/>
              <a:t>)</a:t>
            </a:r>
            <a:r>
              <a:rPr lang="zh-TW" altLang="en-US" dirty="0"/>
              <a:t>；</a:t>
            </a:r>
            <a:r>
              <a:rPr lang="en-US" altLang="zh-TW" dirty="0"/>
              <a:t>t</a:t>
            </a:r>
            <a:r>
              <a:rPr lang="zh-TW" altLang="en-US" dirty="0"/>
              <a:t>為現在；</a:t>
            </a:r>
            <a:r>
              <a:rPr lang="en-US" altLang="zh-TW" dirty="0"/>
              <a:t>T</a:t>
            </a:r>
            <a:r>
              <a:rPr lang="zh-TW" altLang="en-US" dirty="0"/>
              <a:t>為到期日</a:t>
            </a:r>
          </a:p>
          <a:p>
            <a:r>
              <a:rPr lang="en-US" altLang="zh-TW" dirty="0" err="1"/>
              <a:t>rL</a:t>
            </a:r>
            <a:r>
              <a:rPr lang="zh-TW" altLang="en-US" dirty="0"/>
              <a:t>：貸款利</a:t>
            </a:r>
            <a:r>
              <a:rPr lang="zh-TW" altLang="en-US" dirty="0" smtClean="0"/>
              <a:t>率、</a:t>
            </a:r>
            <a:r>
              <a:rPr lang="en-US" altLang="zh-TW" dirty="0" err="1" smtClean="0"/>
              <a:t>rB</a:t>
            </a:r>
            <a:r>
              <a:rPr lang="zh-TW" altLang="en-US" dirty="0"/>
              <a:t>：借款利率</a:t>
            </a:r>
          </a:p>
          <a:p>
            <a:r>
              <a:rPr lang="en-US" altLang="zh-TW" dirty="0"/>
              <a:t>M</a:t>
            </a:r>
            <a:r>
              <a:rPr lang="zh-TW" altLang="en-US" dirty="0"/>
              <a:t>：保證金</a:t>
            </a:r>
          </a:p>
          <a:p>
            <a:r>
              <a:rPr lang="en-US" altLang="zh-TW" dirty="0"/>
              <a:t>m</a:t>
            </a:r>
            <a:r>
              <a:rPr lang="zh-TW" altLang="en-US" dirty="0"/>
              <a:t>：在距標的物到期期間之保證金的利息</a:t>
            </a:r>
            <a:r>
              <a:rPr lang="en-US" altLang="zh-TW" dirty="0"/>
              <a:t>(m=M(e^(-</a:t>
            </a:r>
            <a:r>
              <a:rPr lang="en-US" altLang="zh-TW" dirty="0" err="1"/>
              <a:t>rL</a:t>
            </a:r>
            <a:r>
              <a:rPr lang="en-US" altLang="zh-TW" dirty="0"/>
              <a:t>(T-t) )-1))</a:t>
            </a:r>
          </a:p>
          <a:p>
            <a:r>
              <a:rPr lang="en-US" altLang="zh-TW" dirty="0"/>
              <a:t>Hi</a:t>
            </a:r>
            <a:r>
              <a:rPr lang="zh-TW" altLang="en-US" dirty="0"/>
              <a:t>：</a:t>
            </a:r>
            <a:r>
              <a:rPr lang="en-US" altLang="zh-TW" dirty="0" err="1"/>
              <a:t>i</a:t>
            </a:r>
            <a:r>
              <a:rPr lang="en-US" altLang="zh-TW" dirty="0"/>
              <a:t> = </a:t>
            </a:r>
            <a:r>
              <a:rPr lang="en-US" altLang="zh-TW" dirty="0" err="1"/>
              <a:t>c,p,f</a:t>
            </a:r>
            <a:r>
              <a:rPr lang="en-US" altLang="zh-TW" dirty="0"/>
              <a:t> </a:t>
            </a:r>
            <a:r>
              <a:rPr lang="zh-TW" altLang="en-US" dirty="0"/>
              <a:t>分別表示買權、賣權及期貨之交易稅及交易成本</a:t>
            </a:r>
          </a:p>
          <a:p>
            <a:endParaRPr lang="zh-TW" altLang="en-US" dirty="0"/>
          </a:p>
        </p:txBody>
      </p:sp>
    </p:spTree>
    <p:extLst>
      <p:ext uri="{BB962C8B-B14F-4D97-AF65-F5344CB8AC3E}">
        <p14:creationId xmlns:p14="http://schemas.microsoft.com/office/powerpoint/2010/main" val="1818081818"/>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pPr lvl="1" algn="ctr" rtl="0">
              <a:spcBef>
                <a:spcPct val="0"/>
              </a:spcBef>
            </a:pPr>
            <a:r>
              <a:rPr lang="zh-TW" altLang="en-US" sz="4400" dirty="0" smtClean="0"/>
              <a:t>買賣權價差</a:t>
            </a:r>
            <a:endParaRPr lang="zh-TW" altLang="en-US" sz="4400"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normAutofit fontScale="62500" lnSpcReduction="20000"/>
              </a:bodyPr>
              <a:lstStyle/>
              <a:p>
                <a:pPr>
                  <a:lnSpc>
                    <a:spcPct val="120000"/>
                  </a:lnSpc>
                </a:pPr>
                <a:r>
                  <a:rPr lang="zh-TW" altLang="zh-TW" dirty="0" smtClean="0"/>
                  <a:t>買進</a:t>
                </a:r>
                <a:r>
                  <a:rPr lang="zh-TW" altLang="zh-TW" dirty="0"/>
                  <a:t>一個履約價為</a:t>
                </a:r>
                <a:r>
                  <a:rPr lang="en-US" altLang="zh-TW" dirty="0" smtClean="0"/>
                  <a:t>K</a:t>
                </a:r>
                <a:r>
                  <a:rPr lang="en-US" altLang="zh-TW" baseline="-25000" dirty="0" smtClean="0"/>
                  <a:t>1</a:t>
                </a:r>
                <a:r>
                  <a:rPr lang="en-US" altLang="zh-TW" dirty="0"/>
                  <a:t> </a:t>
                </a:r>
                <a:r>
                  <a:rPr lang="en-US" altLang="zh-TW" dirty="0" smtClean="0"/>
                  <a:t>/K</a:t>
                </a:r>
                <a:r>
                  <a:rPr lang="en-US" altLang="zh-TW" baseline="-25000" dirty="0" smtClean="0"/>
                  <a:t>2</a:t>
                </a:r>
                <a:r>
                  <a:rPr lang="zh-TW" altLang="zh-TW" dirty="0" smtClean="0"/>
                  <a:t>的買</a:t>
                </a:r>
                <a:r>
                  <a:rPr lang="en-US" altLang="zh-TW" dirty="0"/>
                  <a:t>/</a:t>
                </a:r>
                <a:r>
                  <a:rPr lang="zh-TW" altLang="zh-TW" dirty="0" smtClean="0"/>
                  <a:t>賣權，</a:t>
                </a:r>
                <a:r>
                  <a:rPr lang="zh-TW" altLang="zh-TW" dirty="0"/>
                  <a:t>同時賣出一個履約價為</a:t>
                </a:r>
                <a:r>
                  <a:rPr lang="en-US" altLang="zh-TW" dirty="0" smtClean="0"/>
                  <a:t>K</a:t>
                </a:r>
                <a:r>
                  <a:rPr lang="en-US" altLang="zh-TW" baseline="-25000" dirty="0" smtClean="0"/>
                  <a:t>2</a:t>
                </a:r>
                <a:r>
                  <a:rPr lang="en-US" altLang="zh-TW" dirty="0"/>
                  <a:t> </a:t>
                </a:r>
                <a:r>
                  <a:rPr lang="en-US" altLang="zh-TW" dirty="0" smtClean="0"/>
                  <a:t>/K</a:t>
                </a:r>
                <a:r>
                  <a:rPr lang="en-US" altLang="zh-TW" baseline="-25000" dirty="0" smtClean="0"/>
                  <a:t>1</a:t>
                </a:r>
                <a:r>
                  <a:rPr lang="zh-TW" altLang="zh-TW" dirty="0" smtClean="0"/>
                  <a:t>的</a:t>
                </a:r>
                <a:r>
                  <a:rPr lang="zh-TW" altLang="zh-TW" dirty="0"/>
                  <a:t>買</a:t>
                </a:r>
                <a:r>
                  <a:rPr lang="en-US" altLang="zh-TW" dirty="0"/>
                  <a:t>/</a:t>
                </a:r>
                <a:r>
                  <a:rPr lang="zh-TW" altLang="zh-TW" dirty="0"/>
                  <a:t>賣權，其中</a:t>
                </a:r>
                <a14:m>
                  <m:oMath xmlns:m="http://schemas.openxmlformats.org/officeDocument/2006/math">
                    <m:sSub>
                      <m:sSubPr>
                        <m:ctrlPr>
                          <a:rPr lang="zh-TW" altLang="zh-TW" i="1">
                            <a:latin typeface="Cambria Math"/>
                          </a:rPr>
                        </m:ctrlPr>
                      </m:sSubPr>
                      <m:e>
                        <m:r>
                          <m:rPr>
                            <m:sty m:val="p"/>
                          </m:rPr>
                          <a:rPr lang="en-US" altLang="zh-TW">
                            <a:latin typeface="Cambria Math"/>
                          </a:rPr>
                          <m:t>K</m:t>
                        </m:r>
                      </m:e>
                      <m:sub>
                        <m:r>
                          <a:rPr lang="en-US" altLang="zh-TW">
                            <a:latin typeface="Cambria Math"/>
                          </a:rPr>
                          <m:t>1</m:t>
                        </m:r>
                      </m:sub>
                    </m:sSub>
                    <m:r>
                      <a:rPr lang="en-US" altLang="zh-TW">
                        <a:latin typeface="Cambria Math"/>
                      </a:rPr>
                      <m:t>&lt;</m:t>
                    </m:r>
                    <m:sSub>
                      <m:sSubPr>
                        <m:ctrlPr>
                          <a:rPr lang="zh-TW" altLang="zh-TW" i="1">
                            <a:latin typeface="Cambria Math"/>
                          </a:rPr>
                        </m:ctrlPr>
                      </m:sSubPr>
                      <m:e>
                        <m:r>
                          <m:rPr>
                            <m:sty m:val="p"/>
                          </m:rPr>
                          <a:rPr lang="en-US" altLang="zh-TW">
                            <a:latin typeface="Cambria Math"/>
                          </a:rPr>
                          <m:t>K</m:t>
                        </m:r>
                      </m:e>
                      <m:sub>
                        <m:r>
                          <a:rPr lang="en-US" altLang="zh-TW">
                            <a:latin typeface="Cambria Math"/>
                          </a:rPr>
                          <m:t>2</m:t>
                        </m:r>
                      </m:sub>
                    </m:sSub>
                  </m:oMath>
                </a14:m>
                <a:r>
                  <a:rPr lang="zh-TW" altLang="zh-TW" dirty="0" smtClean="0"/>
                  <a:t>；</a:t>
                </a:r>
                <a:r>
                  <a:rPr lang="zh-TW" altLang="zh-TW" dirty="0"/>
                  <a:t>在考慮交易手續費及期交稅、到期結算相關費用及期交稅和保證金等交易成本後， </a:t>
                </a:r>
                <a:r>
                  <a:rPr lang="zh-TW" altLang="zh-TW" dirty="0" smtClean="0"/>
                  <a:t>歐式</a:t>
                </a:r>
                <a:r>
                  <a:rPr lang="zh-TW" altLang="zh-TW" dirty="0"/>
                  <a:t>買</a:t>
                </a:r>
                <a:r>
                  <a:rPr lang="zh-TW" altLang="zh-TW" dirty="0" smtClean="0"/>
                  <a:t>權</a:t>
                </a:r>
                <a:r>
                  <a:rPr lang="zh-TW" altLang="en-US" dirty="0" smtClean="0"/>
                  <a:t>多頭</a:t>
                </a:r>
                <a:r>
                  <a:rPr lang="zh-TW" altLang="zh-TW" dirty="0" smtClean="0"/>
                  <a:t>價</a:t>
                </a:r>
                <a:r>
                  <a:rPr lang="zh-TW" altLang="zh-TW" dirty="0"/>
                  <a:t>差組合、賣</a:t>
                </a:r>
                <a:r>
                  <a:rPr lang="zh-TW" altLang="zh-TW" dirty="0" smtClean="0"/>
                  <a:t>權</a:t>
                </a:r>
                <a:r>
                  <a:rPr lang="zh-TW" altLang="en-US" dirty="0" smtClean="0"/>
                  <a:t>空頭</a:t>
                </a:r>
                <a:r>
                  <a:rPr lang="zh-TW" altLang="zh-TW" dirty="0" smtClean="0"/>
                  <a:t>價</a:t>
                </a:r>
                <a:r>
                  <a:rPr lang="zh-TW" altLang="zh-TW" dirty="0"/>
                  <a:t>差組合的合理價格關係式應為</a:t>
                </a:r>
                <a:r>
                  <a:rPr lang="zh-TW" altLang="zh-TW" dirty="0" smtClean="0"/>
                  <a:t>： </a:t>
                </a:r>
                <a:r>
                  <a:rPr lang="en-US" altLang="zh-TW" dirty="0" smtClean="0"/>
                  <a:t>(</a:t>
                </a:r>
                <a:r>
                  <a:rPr lang="en-US" altLang="zh-TW" dirty="0"/>
                  <a:t>π</a:t>
                </a:r>
                <a:r>
                  <a:rPr lang="zh-TW" altLang="zh-TW" dirty="0"/>
                  <a:t>為期初獲益</a:t>
                </a:r>
                <a:r>
                  <a:rPr lang="en-US" altLang="zh-TW" dirty="0" smtClean="0"/>
                  <a:t>)</a:t>
                </a:r>
              </a:p>
              <a:p>
                <a:pPr>
                  <a:lnSpc>
                    <a:spcPct val="120000"/>
                  </a:lnSpc>
                </a:pPr>
                <a:endParaRPr lang="zh-TW" altLang="zh-TW" dirty="0"/>
              </a:p>
              <a:p>
                <a:pPr>
                  <a:lnSpc>
                    <a:spcPct val="120000"/>
                  </a:lnSpc>
                </a:pPr>
                <a14:m>
                  <m:oMath xmlns:m="http://schemas.openxmlformats.org/officeDocument/2006/math">
                    <m:r>
                      <m:rPr>
                        <m:sty m:val="p"/>
                      </m:rPr>
                      <a:rPr lang="en-US" altLang="zh-TW">
                        <a:latin typeface="Cambria Math"/>
                      </a:rPr>
                      <m:t>π</m:t>
                    </m:r>
                    <m:r>
                      <a:rPr lang="en-US" altLang="zh-TW">
                        <a:latin typeface="Cambria Math"/>
                      </a:rPr>
                      <m:t>≡</m:t>
                    </m:r>
                    <m:d>
                      <m:dPr>
                        <m:ctrlPr>
                          <a:rPr lang="zh-TW" altLang="zh-TW" i="1">
                            <a:latin typeface="Cambria Math"/>
                          </a:rPr>
                        </m:ctrlPr>
                      </m:dPr>
                      <m:e>
                        <m:sSub>
                          <m:sSubPr>
                            <m:ctrlPr>
                              <a:rPr lang="zh-TW" altLang="zh-TW" i="1">
                                <a:latin typeface="Cambria Math"/>
                              </a:rPr>
                            </m:ctrlPr>
                          </m:sSubPr>
                          <m:e>
                            <m:r>
                              <m:rPr>
                                <m:sty m:val="p"/>
                              </m:rPr>
                              <a:rPr lang="en-US" altLang="zh-TW">
                                <a:latin typeface="Cambria Math"/>
                              </a:rPr>
                              <m:t>K</m:t>
                            </m:r>
                          </m:e>
                          <m:sub>
                            <m:r>
                              <a:rPr lang="en-US" altLang="zh-TW">
                                <a:latin typeface="Cambria Math"/>
                              </a:rPr>
                              <m:t>2</m:t>
                            </m:r>
                          </m:sub>
                        </m:sSub>
                        <m:r>
                          <a:rPr lang="en-US" altLang="zh-TW" i="1">
                            <a:latin typeface="Cambria Math"/>
                          </a:rPr>
                          <m:t>−</m:t>
                        </m:r>
                        <m:sSub>
                          <m:sSubPr>
                            <m:ctrlPr>
                              <a:rPr lang="zh-TW" altLang="zh-TW" i="1">
                                <a:latin typeface="Cambria Math"/>
                              </a:rPr>
                            </m:ctrlPr>
                          </m:sSubPr>
                          <m:e>
                            <m:r>
                              <m:rPr>
                                <m:sty m:val="p"/>
                              </m:rPr>
                              <a:rPr lang="en-US" altLang="zh-TW">
                                <a:latin typeface="Cambria Math"/>
                              </a:rPr>
                              <m:t>K</m:t>
                            </m:r>
                          </m:e>
                          <m:sub>
                            <m:r>
                              <a:rPr lang="en-US" altLang="zh-TW">
                                <a:latin typeface="Cambria Math"/>
                              </a:rPr>
                              <m:t>1</m:t>
                            </m:r>
                          </m:sub>
                        </m:sSub>
                      </m:e>
                    </m:d>
                    <m:sSup>
                      <m:sSupPr>
                        <m:ctrlPr>
                          <a:rPr lang="zh-TW" altLang="zh-TW" i="1">
                            <a:latin typeface="Cambria Math"/>
                          </a:rPr>
                        </m:ctrlPr>
                      </m:sSupPr>
                      <m:e>
                        <m:r>
                          <m:rPr>
                            <m:sty m:val="p"/>
                          </m:rPr>
                          <a:rPr lang="en-US" altLang="zh-TW">
                            <a:latin typeface="Cambria Math"/>
                          </a:rPr>
                          <m:t>e</m:t>
                        </m:r>
                      </m:e>
                      <m:sup>
                        <m:r>
                          <a:rPr lang="en-US" altLang="zh-TW" i="1">
                            <a:latin typeface="Cambria Math"/>
                          </a:rPr>
                          <m:t>−</m:t>
                        </m:r>
                        <m:r>
                          <m:rPr>
                            <m:sty m:val="p"/>
                          </m:rPr>
                          <a:rPr lang="en-US" altLang="zh-TW">
                            <a:latin typeface="Cambria Math"/>
                          </a:rPr>
                          <m:t>rL</m:t>
                        </m:r>
                        <m:d>
                          <m:dPr>
                            <m:ctrlPr>
                              <a:rPr lang="zh-TW" altLang="zh-TW" i="1">
                                <a:latin typeface="Cambria Math"/>
                              </a:rPr>
                            </m:ctrlPr>
                          </m:dPr>
                          <m:e>
                            <m:r>
                              <m:rPr>
                                <m:sty m:val="p"/>
                              </m:rPr>
                              <a:rPr lang="en-US" altLang="zh-TW">
                                <a:latin typeface="Cambria Math"/>
                              </a:rPr>
                              <m:t>T</m:t>
                            </m:r>
                            <m:r>
                              <a:rPr lang="en-US" altLang="zh-TW" i="1">
                                <a:latin typeface="Cambria Math"/>
                              </a:rPr>
                              <m:t>−</m:t>
                            </m:r>
                            <m:r>
                              <m:rPr>
                                <m:sty m:val="p"/>
                              </m:rPr>
                              <a:rPr lang="en-US" altLang="zh-TW">
                                <a:latin typeface="Cambria Math"/>
                              </a:rPr>
                              <m:t>t</m:t>
                            </m:r>
                          </m:e>
                        </m:d>
                      </m:sup>
                    </m:sSup>
                    <m:r>
                      <a:rPr lang="en-US" altLang="zh-TW" i="1">
                        <a:latin typeface="Cambria Math"/>
                      </a:rPr>
                      <m:t>−</m:t>
                    </m:r>
                    <m:d>
                      <m:dPr>
                        <m:ctrlPr>
                          <a:rPr lang="zh-TW" altLang="zh-TW" i="1">
                            <a:latin typeface="Cambria Math"/>
                          </a:rPr>
                        </m:ctrlPr>
                      </m:dPr>
                      <m:e>
                        <m:sSub>
                          <m:sSubPr>
                            <m:ctrlPr>
                              <a:rPr lang="zh-TW" altLang="zh-TW" i="1">
                                <a:latin typeface="Cambria Math"/>
                              </a:rPr>
                            </m:ctrlPr>
                          </m:sSubPr>
                          <m:e>
                            <m:r>
                              <m:rPr>
                                <m:sty m:val="p"/>
                              </m:rPr>
                              <a:rPr lang="en-US" altLang="zh-TW">
                                <a:latin typeface="Cambria Math"/>
                              </a:rPr>
                              <m:t>C</m:t>
                            </m:r>
                          </m:e>
                          <m:sub>
                            <m:r>
                              <a:rPr lang="en-US" altLang="zh-TW">
                                <a:latin typeface="Cambria Math"/>
                              </a:rPr>
                              <m:t>2</m:t>
                            </m:r>
                          </m:sub>
                        </m:sSub>
                        <m:r>
                          <a:rPr lang="en-US" altLang="zh-TW" i="1">
                            <a:latin typeface="Cambria Math"/>
                          </a:rPr>
                          <m:t>−</m:t>
                        </m:r>
                        <m:sSub>
                          <m:sSubPr>
                            <m:ctrlPr>
                              <a:rPr lang="zh-TW" altLang="zh-TW" i="1">
                                <a:latin typeface="Cambria Math"/>
                              </a:rPr>
                            </m:ctrlPr>
                          </m:sSubPr>
                          <m:e>
                            <m:r>
                              <m:rPr>
                                <m:sty m:val="p"/>
                              </m:rPr>
                              <a:rPr lang="en-US" altLang="zh-TW">
                                <a:latin typeface="Cambria Math"/>
                              </a:rPr>
                              <m:t>C</m:t>
                            </m:r>
                          </m:e>
                          <m:sub>
                            <m:r>
                              <a:rPr lang="en-US" altLang="zh-TW">
                                <a:latin typeface="Cambria Math"/>
                              </a:rPr>
                              <m:t>1</m:t>
                            </m:r>
                          </m:sub>
                        </m:sSub>
                      </m:e>
                    </m:d>
                    <m:r>
                      <a:rPr lang="en-US" altLang="zh-TW" i="1">
                        <a:latin typeface="Cambria Math"/>
                      </a:rPr>
                      <m:t>−</m:t>
                    </m:r>
                    <m:r>
                      <a:rPr lang="en-US" altLang="zh-TW">
                        <a:latin typeface="Cambria Math"/>
                      </a:rPr>
                      <m:t>2</m:t>
                    </m:r>
                    <m:sSub>
                      <m:sSubPr>
                        <m:ctrlPr>
                          <a:rPr lang="zh-TW" altLang="zh-TW" i="1">
                            <a:latin typeface="Cambria Math"/>
                          </a:rPr>
                        </m:ctrlPr>
                      </m:sSubPr>
                      <m:e>
                        <m:r>
                          <m:rPr>
                            <m:sty m:val="p"/>
                          </m:rPr>
                          <a:rPr lang="en-US" altLang="zh-TW">
                            <a:latin typeface="Cambria Math"/>
                          </a:rPr>
                          <m:t>H</m:t>
                        </m:r>
                      </m:e>
                      <m:sub>
                        <m:r>
                          <m:rPr>
                            <m:sty m:val="p"/>
                          </m:rPr>
                          <a:rPr lang="en-US" altLang="zh-TW">
                            <a:latin typeface="Cambria Math"/>
                          </a:rPr>
                          <m:t>c</m:t>
                        </m:r>
                      </m:sub>
                    </m:sSub>
                    <m:r>
                      <a:rPr lang="en-US" altLang="zh-TW" i="1">
                        <a:latin typeface="Cambria Math"/>
                      </a:rPr>
                      <m:t>−</m:t>
                    </m:r>
                    <m:r>
                      <m:rPr>
                        <m:sty m:val="p"/>
                      </m:rPr>
                      <a:rPr lang="en-US" altLang="zh-TW">
                        <a:latin typeface="Cambria Math"/>
                      </a:rPr>
                      <m:t>m</m:t>
                    </m:r>
                    <m:r>
                      <a:rPr lang="en-US" altLang="zh-TW">
                        <a:latin typeface="Cambria Math"/>
                      </a:rPr>
                      <m:t>&gt;0</m:t>
                    </m:r>
                  </m:oMath>
                </a14:m>
                <a:r>
                  <a:rPr lang="en-US" altLang="zh-TW" dirty="0"/>
                  <a:t>    (2A)</a:t>
                </a:r>
                <a:endParaRPr lang="zh-TW" altLang="zh-TW" dirty="0"/>
              </a:p>
              <a:p>
                <a:pPr>
                  <a:lnSpc>
                    <a:spcPct val="120000"/>
                  </a:lnSpc>
                </a:pPr>
                <a14:m>
                  <m:oMath xmlns:m="http://schemas.openxmlformats.org/officeDocument/2006/math">
                    <m:r>
                      <m:rPr>
                        <m:sty m:val="p"/>
                      </m:rPr>
                      <a:rPr lang="en-US" altLang="zh-TW">
                        <a:latin typeface="Cambria Math"/>
                      </a:rPr>
                      <m:t>π</m:t>
                    </m:r>
                    <m:r>
                      <a:rPr lang="en-US" altLang="zh-TW">
                        <a:latin typeface="Cambria Math"/>
                      </a:rPr>
                      <m:t>≡</m:t>
                    </m:r>
                    <m:d>
                      <m:dPr>
                        <m:ctrlPr>
                          <a:rPr lang="zh-TW" altLang="zh-TW" i="1">
                            <a:latin typeface="Cambria Math"/>
                          </a:rPr>
                        </m:ctrlPr>
                      </m:dPr>
                      <m:e>
                        <m:sSub>
                          <m:sSubPr>
                            <m:ctrlPr>
                              <a:rPr lang="zh-TW" altLang="zh-TW" i="1">
                                <a:latin typeface="Cambria Math"/>
                              </a:rPr>
                            </m:ctrlPr>
                          </m:sSubPr>
                          <m:e>
                            <m:r>
                              <m:rPr>
                                <m:sty m:val="p"/>
                              </m:rPr>
                              <a:rPr lang="en-US" altLang="zh-TW">
                                <a:latin typeface="Cambria Math"/>
                              </a:rPr>
                              <m:t>K</m:t>
                            </m:r>
                          </m:e>
                          <m:sub>
                            <m:r>
                              <a:rPr lang="en-US" altLang="zh-TW">
                                <a:latin typeface="Cambria Math"/>
                              </a:rPr>
                              <m:t>1</m:t>
                            </m:r>
                          </m:sub>
                        </m:sSub>
                        <m:r>
                          <a:rPr lang="en-US" altLang="zh-TW" i="1">
                            <a:latin typeface="Cambria Math"/>
                          </a:rPr>
                          <m:t>−</m:t>
                        </m:r>
                        <m:sSub>
                          <m:sSubPr>
                            <m:ctrlPr>
                              <a:rPr lang="zh-TW" altLang="zh-TW" i="1">
                                <a:latin typeface="Cambria Math"/>
                              </a:rPr>
                            </m:ctrlPr>
                          </m:sSubPr>
                          <m:e>
                            <m:r>
                              <m:rPr>
                                <m:sty m:val="p"/>
                              </m:rPr>
                              <a:rPr lang="en-US" altLang="zh-TW">
                                <a:latin typeface="Cambria Math"/>
                              </a:rPr>
                              <m:t>K</m:t>
                            </m:r>
                          </m:e>
                          <m:sub>
                            <m:r>
                              <a:rPr lang="en-US" altLang="zh-TW">
                                <a:latin typeface="Cambria Math"/>
                              </a:rPr>
                              <m:t>2</m:t>
                            </m:r>
                          </m:sub>
                        </m:sSub>
                      </m:e>
                    </m:d>
                    <m:sSup>
                      <m:sSupPr>
                        <m:ctrlPr>
                          <a:rPr lang="zh-TW" altLang="zh-TW" i="1">
                            <a:latin typeface="Cambria Math"/>
                          </a:rPr>
                        </m:ctrlPr>
                      </m:sSupPr>
                      <m:e>
                        <m:r>
                          <m:rPr>
                            <m:sty m:val="p"/>
                          </m:rPr>
                          <a:rPr lang="en-US" altLang="zh-TW">
                            <a:latin typeface="Cambria Math"/>
                          </a:rPr>
                          <m:t>e</m:t>
                        </m:r>
                      </m:e>
                      <m:sup>
                        <m:r>
                          <a:rPr lang="en-US" altLang="zh-TW" i="1">
                            <a:latin typeface="Cambria Math"/>
                          </a:rPr>
                          <m:t>−</m:t>
                        </m:r>
                        <m:r>
                          <m:rPr>
                            <m:sty m:val="p"/>
                          </m:rPr>
                          <a:rPr lang="en-US" altLang="zh-TW">
                            <a:latin typeface="Cambria Math"/>
                          </a:rPr>
                          <m:t>rL</m:t>
                        </m:r>
                        <m:d>
                          <m:dPr>
                            <m:ctrlPr>
                              <a:rPr lang="zh-TW" altLang="zh-TW" i="1">
                                <a:latin typeface="Cambria Math"/>
                              </a:rPr>
                            </m:ctrlPr>
                          </m:dPr>
                          <m:e>
                            <m:r>
                              <m:rPr>
                                <m:sty m:val="p"/>
                              </m:rPr>
                              <a:rPr lang="en-US" altLang="zh-TW">
                                <a:latin typeface="Cambria Math"/>
                              </a:rPr>
                              <m:t>T</m:t>
                            </m:r>
                            <m:r>
                              <a:rPr lang="en-US" altLang="zh-TW" i="1">
                                <a:latin typeface="Cambria Math"/>
                              </a:rPr>
                              <m:t>−</m:t>
                            </m:r>
                            <m:r>
                              <m:rPr>
                                <m:sty m:val="p"/>
                              </m:rPr>
                              <a:rPr lang="en-US" altLang="zh-TW">
                                <a:latin typeface="Cambria Math"/>
                              </a:rPr>
                              <m:t>t</m:t>
                            </m:r>
                          </m:e>
                        </m:d>
                      </m:sup>
                    </m:sSup>
                    <m:r>
                      <a:rPr lang="en-US" altLang="zh-TW" i="1">
                        <a:latin typeface="Cambria Math"/>
                      </a:rPr>
                      <m:t>−</m:t>
                    </m:r>
                    <m:d>
                      <m:dPr>
                        <m:ctrlPr>
                          <a:rPr lang="zh-TW" altLang="zh-TW" i="1">
                            <a:latin typeface="Cambria Math"/>
                          </a:rPr>
                        </m:ctrlPr>
                      </m:dPr>
                      <m:e>
                        <m:sSub>
                          <m:sSubPr>
                            <m:ctrlPr>
                              <a:rPr lang="zh-TW" altLang="zh-TW" i="1">
                                <a:latin typeface="Cambria Math"/>
                              </a:rPr>
                            </m:ctrlPr>
                          </m:sSubPr>
                          <m:e>
                            <m:r>
                              <m:rPr>
                                <m:sty m:val="p"/>
                              </m:rPr>
                              <a:rPr lang="en-US" altLang="zh-TW">
                                <a:latin typeface="Cambria Math"/>
                              </a:rPr>
                              <m:t>P</m:t>
                            </m:r>
                          </m:e>
                          <m:sub>
                            <m:r>
                              <a:rPr lang="en-US" altLang="zh-TW">
                                <a:latin typeface="Cambria Math"/>
                              </a:rPr>
                              <m:t>2</m:t>
                            </m:r>
                          </m:sub>
                        </m:sSub>
                        <m:r>
                          <a:rPr lang="en-US" altLang="zh-TW" i="1">
                            <a:latin typeface="Cambria Math"/>
                          </a:rPr>
                          <m:t>−</m:t>
                        </m:r>
                        <m:sSub>
                          <m:sSubPr>
                            <m:ctrlPr>
                              <a:rPr lang="zh-TW" altLang="zh-TW" i="1">
                                <a:latin typeface="Cambria Math"/>
                              </a:rPr>
                            </m:ctrlPr>
                          </m:sSubPr>
                          <m:e>
                            <m:r>
                              <a:rPr lang="en-US" altLang="zh-TW">
                                <a:latin typeface="Cambria Math"/>
                              </a:rPr>
                              <m:t> </m:t>
                            </m:r>
                            <m:r>
                              <m:rPr>
                                <m:sty m:val="p"/>
                              </m:rPr>
                              <a:rPr lang="en-US" altLang="zh-TW">
                                <a:latin typeface="Cambria Math"/>
                              </a:rPr>
                              <m:t>P</m:t>
                            </m:r>
                          </m:e>
                          <m:sub>
                            <m:r>
                              <a:rPr lang="en-US" altLang="zh-TW">
                                <a:latin typeface="Cambria Math"/>
                              </a:rPr>
                              <m:t>1</m:t>
                            </m:r>
                          </m:sub>
                        </m:sSub>
                      </m:e>
                    </m:d>
                    <m:r>
                      <a:rPr lang="en-US" altLang="zh-TW" i="1">
                        <a:latin typeface="Cambria Math"/>
                      </a:rPr>
                      <m:t>−</m:t>
                    </m:r>
                    <m:r>
                      <a:rPr lang="en-US" altLang="zh-TW">
                        <a:latin typeface="Cambria Math"/>
                      </a:rPr>
                      <m:t>2</m:t>
                    </m:r>
                    <m:sSub>
                      <m:sSubPr>
                        <m:ctrlPr>
                          <a:rPr lang="zh-TW" altLang="zh-TW" i="1">
                            <a:latin typeface="Cambria Math"/>
                          </a:rPr>
                        </m:ctrlPr>
                      </m:sSubPr>
                      <m:e>
                        <m:r>
                          <m:rPr>
                            <m:sty m:val="p"/>
                          </m:rPr>
                          <a:rPr lang="en-US" altLang="zh-TW">
                            <a:latin typeface="Cambria Math"/>
                          </a:rPr>
                          <m:t>H</m:t>
                        </m:r>
                      </m:e>
                      <m:sub>
                        <m:r>
                          <m:rPr>
                            <m:sty m:val="p"/>
                          </m:rPr>
                          <a:rPr lang="en-US" altLang="zh-TW">
                            <a:latin typeface="Cambria Math"/>
                          </a:rPr>
                          <m:t>p</m:t>
                        </m:r>
                      </m:sub>
                    </m:sSub>
                    <m:r>
                      <a:rPr lang="en-US" altLang="zh-TW" i="1">
                        <a:latin typeface="Cambria Math"/>
                      </a:rPr>
                      <m:t>−</m:t>
                    </m:r>
                    <m:r>
                      <m:rPr>
                        <m:sty m:val="p"/>
                      </m:rPr>
                      <a:rPr lang="en-US" altLang="zh-TW">
                        <a:latin typeface="Cambria Math"/>
                      </a:rPr>
                      <m:t>m</m:t>
                    </m:r>
                    <m:r>
                      <a:rPr lang="en-US" altLang="zh-TW" i="1">
                        <a:latin typeface="Cambria Math"/>
                      </a:rPr>
                      <m:t>&gt;</m:t>
                    </m:r>
                    <m:r>
                      <a:rPr lang="en-US" altLang="zh-TW">
                        <a:latin typeface="Cambria Math"/>
                      </a:rPr>
                      <m:t>0</m:t>
                    </m:r>
                  </m:oMath>
                </a14:m>
                <a:r>
                  <a:rPr lang="en-US" altLang="zh-TW" dirty="0"/>
                  <a:t>    (2B</a:t>
                </a:r>
                <a:r>
                  <a:rPr lang="en-US" altLang="zh-TW" dirty="0" smtClean="0"/>
                  <a:t>)</a:t>
                </a:r>
                <a:r>
                  <a:rPr lang="zh-TW" altLang="zh-TW" dirty="0" smtClean="0"/>
                  <a:t> </a:t>
                </a:r>
                <a:endParaRPr lang="en-US" altLang="zh-TW" dirty="0" smtClean="0"/>
              </a:p>
              <a:p>
                <a:pPr>
                  <a:lnSpc>
                    <a:spcPct val="120000"/>
                  </a:lnSpc>
                </a:pPr>
                <a:endParaRPr lang="en-US" altLang="zh-TW" dirty="0" smtClean="0"/>
              </a:p>
              <a:p>
                <a:pPr>
                  <a:lnSpc>
                    <a:spcPct val="120000"/>
                  </a:lnSpc>
                </a:pPr>
                <a:r>
                  <a:rPr lang="zh-TW" altLang="zh-TW" dirty="0" smtClean="0"/>
                  <a:t>買</a:t>
                </a:r>
                <a:r>
                  <a:rPr lang="zh-TW" altLang="zh-TW" dirty="0"/>
                  <a:t>權價差組合提前執行平倉條件可用下列不等式表述：</a:t>
                </a:r>
              </a:p>
              <a:p>
                <a:pPr>
                  <a:lnSpc>
                    <a:spcPct val="120000"/>
                  </a:lnSpc>
                </a:pPr>
                <a14:m>
                  <m:oMath xmlns:m="http://schemas.openxmlformats.org/officeDocument/2006/math">
                    <m:sSub>
                      <m:sSubPr>
                        <m:ctrlPr>
                          <a:rPr lang="zh-TW" altLang="zh-TW" i="1">
                            <a:latin typeface="Cambria Math"/>
                          </a:rPr>
                        </m:ctrlPr>
                      </m:sSubPr>
                      <m:e>
                        <m:r>
                          <m:rPr>
                            <m:sty m:val="p"/>
                          </m:rPr>
                          <a:rPr lang="en-US" altLang="zh-TW">
                            <a:latin typeface="Cambria Math"/>
                          </a:rPr>
                          <m:t>π</m:t>
                        </m:r>
                      </m:e>
                      <m:sub>
                        <m:r>
                          <m:rPr>
                            <m:sty m:val="p"/>
                          </m:rPr>
                          <a:rPr lang="en-US" altLang="zh-TW">
                            <a:latin typeface="Cambria Math"/>
                          </a:rPr>
                          <m:t>τ</m:t>
                        </m:r>
                      </m:sub>
                    </m:sSub>
                    <m:r>
                      <a:rPr lang="en-US" altLang="zh-TW">
                        <a:latin typeface="Cambria Math"/>
                      </a:rPr>
                      <m:t>=</m:t>
                    </m:r>
                    <m:d>
                      <m:dPr>
                        <m:ctrlPr>
                          <a:rPr lang="zh-TW" altLang="zh-TW" i="1">
                            <a:latin typeface="Cambria Math"/>
                          </a:rPr>
                        </m:ctrlPr>
                      </m:dPr>
                      <m:e>
                        <m:sSub>
                          <m:sSubPr>
                            <m:ctrlPr>
                              <a:rPr lang="zh-TW" altLang="zh-TW" i="1">
                                <a:latin typeface="Cambria Math"/>
                              </a:rPr>
                            </m:ctrlPr>
                          </m:sSubPr>
                          <m:e>
                            <m:r>
                              <m:rPr>
                                <m:sty m:val="p"/>
                              </m:rPr>
                              <a:rPr lang="en-US" altLang="zh-TW">
                                <a:latin typeface="Cambria Math"/>
                              </a:rPr>
                              <m:t>K</m:t>
                            </m:r>
                          </m:e>
                          <m:sub>
                            <m:r>
                              <a:rPr lang="en-US" altLang="zh-TW">
                                <a:latin typeface="Cambria Math"/>
                              </a:rPr>
                              <m:t>2</m:t>
                            </m:r>
                          </m:sub>
                        </m:sSub>
                        <m:r>
                          <a:rPr lang="en-US" altLang="zh-TW" i="1">
                            <a:latin typeface="Cambria Math"/>
                          </a:rPr>
                          <m:t>−</m:t>
                        </m:r>
                        <m:sSub>
                          <m:sSubPr>
                            <m:ctrlPr>
                              <a:rPr lang="zh-TW" altLang="zh-TW" i="1">
                                <a:latin typeface="Cambria Math"/>
                              </a:rPr>
                            </m:ctrlPr>
                          </m:sSubPr>
                          <m:e>
                            <m:r>
                              <m:rPr>
                                <m:sty m:val="p"/>
                              </m:rPr>
                              <a:rPr lang="en-US" altLang="zh-TW">
                                <a:latin typeface="Cambria Math"/>
                              </a:rPr>
                              <m:t>K</m:t>
                            </m:r>
                          </m:e>
                          <m:sub>
                            <m:r>
                              <a:rPr lang="en-US" altLang="zh-TW">
                                <a:latin typeface="Cambria Math"/>
                              </a:rPr>
                              <m:t>1</m:t>
                            </m:r>
                          </m:sub>
                        </m:sSub>
                      </m:e>
                    </m:d>
                    <m:sSup>
                      <m:sSupPr>
                        <m:ctrlPr>
                          <a:rPr lang="zh-TW" altLang="zh-TW" i="1">
                            <a:latin typeface="Cambria Math"/>
                          </a:rPr>
                        </m:ctrlPr>
                      </m:sSupPr>
                      <m:e>
                        <m:r>
                          <m:rPr>
                            <m:sty m:val="p"/>
                          </m:rPr>
                          <a:rPr lang="en-US" altLang="zh-TW">
                            <a:latin typeface="Cambria Math"/>
                          </a:rPr>
                          <m:t>e</m:t>
                        </m:r>
                      </m:e>
                      <m:sup>
                        <m:r>
                          <a:rPr lang="en-US" altLang="zh-TW" i="1">
                            <a:latin typeface="Cambria Math"/>
                          </a:rPr>
                          <m:t>−</m:t>
                        </m:r>
                        <m:r>
                          <m:rPr>
                            <m:sty m:val="p"/>
                          </m:rPr>
                          <a:rPr lang="en-US" altLang="zh-TW">
                            <a:latin typeface="Cambria Math"/>
                          </a:rPr>
                          <m:t>rL</m:t>
                        </m:r>
                        <m:d>
                          <m:dPr>
                            <m:ctrlPr>
                              <a:rPr lang="zh-TW" altLang="zh-TW" i="1">
                                <a:latin typeface="Cambria Math"/>
                              </a:rPr>
                            </m:ctrlPr>
                          </m:dPr>
                          <m:e>
                            <m:r>
                              <m:rPr>
                                <m:sty m:val="p"/>
                              </m:rPr>
                              <a:rPr lang="en-US" altLang="zh-TW">
                                <a:latin typeface="Cambria Math"/>
                              </a:rPr>
                              <m:t>T</m:t>
                            </m:r>
                            <m:r>
                              <a:rPr lang="en-US" altLang="zh-TW" i="1">
                                <a:latin typeface="Cambria Math"/>
                              </a:rPr>
                              <m:t>−</m:t>
                            </m:r>
                            <m:r>
                              <m:rPr>
                                <m:sty m:val="p"/>
                              </m:rPr>
                              <a:rPr lang="en-US" altLang="zh-TW">
                                <a:latin typeface="Cambria Math"/>
                              </a:rPr>
                              <m:t>τ</m:t>
                            </m:r>
                          </m:e>
                        </m:d>
                      </m:sup>
                    </m:sSup>
                    <m:r>
                      <a:rPr lang="en-US" altLang="zh-TW" i="1">
                        <a:latin typeface="Cambria Math"/>
                      </a:rPr>
                      <m:t>−</m:t>
                    </m:r>
                    <m:d>
                      <m:dPr>
                        <m:ctrlPr>
                          <a:rPr lang="zh-TW" altLang="zh-TW" i="1">
                            <a:latin typeface="Cambria Math"/>
                          </a:rPr>
                        </m:ctrlPr>
                      </m:dPr>
                      <m:e>
                        <m:sSub>
                          <m:sSubPr>
                            <m:ctrlPr>
                              <a:rPr lang="zh-TW" altLang="zh-TW" i="1">
                                <a:latin typeface="Cambria Math"/>
                              </a:rPr>
                            </m:ctrlPr>
                          </m:sSubPr>
                          <m:e>
                            <m:r>
                              <m:rPr>
                                <m:sty m:val="p"/>
                              </m:rPr>
                              <a:rPr lang="en-US" altLang="zh-TW">
                                <a:latin typeface="Cambria Math"/>
                              </a:rPr>
                              <m:t>C</m:t>
                            </m:r>
                          </m:e>
                          <m:sub>
                            <m:r>
                              <a:rPr lang="en-US" altLang="zh-TW">
                                <a:latin typeface="Cambria Math"/>
                              </a:rPr>
                              <m:t>2,</m:t>
                            </m:r>
                            <m:r>
                              <m:rPr>
                                <m:sty m:val="p"/>
                              </m:rPr>
                              <a:rPr lang="en-US" altLang="zh-TW">
                                <a:latin typeface="Cambria Math"/>
                              </a:rPr>
                              <m:t>τ</m:t>
                            </m:r>
                          </m:sub>
                        </m:sSub>
                        <m:r>
                          <a:rPr lang="en-US" altLang="zh-TW" i="1">
                            <a:latin typeface="Cambria Math"/>
                          </a:rPr>
                          <m:t>−</m:t>
                        </m:r>
                        <m:sSub>
                          <m:sSubPr>
                            <m:ctrlPr>
                              <a:rPr lang="zh-TW" altLang="zh-TW" i="1">
                                <a:latin typeface="Cambria Math"/>
                              </a:rPr>
                            </m:ctrlPr>
                          </m:sSubPr>
                          <m:e>
                            <m:r>
                              <m:rPr>
                                <m:sty m:val="p"/>
                              </m:rPr>
                              <a:rPr lang="en-US" altLang="zh-TW">
                                <a:latin typeface="Cambria Math"/>
                              </a:rPr>
                              <m:t>C</m:t>
                            </m:r>
                          </m:e>
                          <m:sub>
                            <m:r>
                              <a:rPr lang="en-US" altLang="zh-TW">
                                <a:latin typeface="Cambria Math"/>
                              </a:rPr>
                              <m:t>1,</m:t>
                            </m:r>
                            <m:r>
                              <m:rPr>
                                <m:sty m:val="p"/>
                              </m:rPr>
                              <a:rPr lang="en-US" altLang="zh-TW">
                                <a:latin typeface="Cambria Math"/>
                              </a:rPr>
                              <m:t>τ</m:t>
                            </m:r>
                          </m:sub>
                        </m:sSub>
                      </m:e>
                    </m:d>
                    <m:r>
                      <a:rPr lang="en-US" altLang="zh-TW" i="1">
                        <a:latin typeface="Cambria Math"/>
                      </a:rPr>
                      <m:t>−</m:t>
                    </m:r>
                    <m:r>
                      <a:rPr lang="en-US" altLang="zh-TW">
                        <a:latin typeface="Cambria Math"/>
                      </a:rPr>
                      <m:t>2</m:t>
                    </m:r>
                    <m:sSub>
                      <m:sSubPr>
                        <m:ctrlPr>
                          <a:rPr lang="zh-TW" altLang="zh-TW" i="1">
                            <a:latin typeface="Cambria Math"/>
                          </a:rPr>
                        </m:ctrlPr>
                      </m:sSubPr>
                      <m:e>
                        <m:r>
                          <m:rPr>
                            <m:sty m:val="p"/>
                          </m:rPr>
                          <a:rPr lang="en-US" altLang="zh-TW">
                            <a:latin typeface="Cambria Math"/>
                          </a:rPr>
                          <m:t>H</m:t>
                        </m:r>
                      </m:e>
                      <m:sub>
                        <m:r>
                          <m:rPr>
                            <m:sty m:val="p"/>
                          </m:rPr>
                          <a:rPr lang="en-US" altLang="zh-TW">
                            <a:latin typeface="Cambria Math"/>
                          </a:rPr>
                          <m:t>c</m:t>
                        </m:r>
                      </m:sub>
                    </m:sSub>
                    <m:r>
                      <a:rPr lang="en-US" altLang="zh-TW" i="1">
                        <a:latin typeface="Cambria Math"/>
                      </a:rPr>
                      <m:t>&gt;0</m:t>
                    </m:r>
                  </m:oMath>
                </a14:m>
                <a:r>
                  <a:rPr lang="en-US" altLang="zh-TW" dirty="0"/>
                  <a:t> </a:t>
                </a:r>
                <a:r>
                  <a:rPr lang="zh-TW" altLang="zh-TW" dirty="0"/>
                  <a:t>且 </a:t>
                </a:r>
                <a14:m>
                  <m:oMath xmlns:m="http://schemas.openxmlformats.org/officeDocument/2006/math">
                    <m:sSub>
                      <m:sSubPr>
                        <m:ctrlPr>
                          <a:rPr lang="zh-TW" altLang="zh-TW" i="1">
                            <a:latin typeface="Cambria Math"/>
                          </a:rPr>
                        </m:ctrlPr>
                      </m:sSubPr>
                      <m:e>
                        <m:r>
                          <m:rPr>
                            <m:sty m:val="p"/>
                          </m:rPr>
                          <a:rPr lang="en-US" altLang="zh-TW">
                            <a:latin typeface="Cambria Math"/>
                          </a:rPr>
                          <m:t>F</m:t>
                        </m:r>
                      </m:e>
                      <m:sub>
                        <m:r>
                          <m:rPr>
                            <m:sty m:val="p"/>
                          </m:rPr>
                          <a:rPr lang="en-US" altLang="zh-TW">
                            <a:latin typeface="Cambria Math"/>
                          </a:rPr>
                          <m:t>τ</m:t>
                        </m:r>
                      </m:sub>
                    </m:sSub>
                    <m:r>
                      <a:rPr lang="en-US" altLang="zh-TW">
                        <a:latin typeface="Cambria Math"/>
                      </a:rPr>
                      <m:t>≥</m:t>
                    </m:r>
                    <m:sSub>
                      <m:sSubPr>
                        <m:ctrlPr>
                          <a:rPr lang="zh-TW" altLang="zh-TW" i="1">
                            <a:latin typeface="Cambria Math"/>
                          </a:rPr>
                        </m:ctrlPr>
                      </m:sSubPr>
                      <m:e>
                        <m:r>
                          <m:rPr>
                            <m:sty m:val="p"/>
                          </m:rPr>
                          <a:rPr lang="en-US" altLang="zh-TW">
                            <a:latin typeface="Cambria Math"/>
                          </a:rPr>
                          <m:t>K</m:t>
                        </m:r>
                      </m:e>
                      <m:sub>
                        <m:r>
                          <a:rPr lang="en-US" altLang="zh-TW">
                            <a:latin typeface="Cambria Math"/>
                          </a:rPr>
                          <m:t>2</m:t>
                        </m:r>
                      </m:sub>
                    </m:sSub>
                  </m:oMath>
                </a14:m>
                <a:r>
                  <a:rPr lang="en-US" altLang="zh-TW" dirty="0"/>
                  <a:t>   (3A)</a:t>
                </a:r>
                <a:endParaRPr lang="zh-TW" altLang="zh-TW" dirty="0"/>
              </a:p>
              <a:p>
                <a:pPr>
                  <a:lnSpc>
                    <a:spcPct val="120000"/>
                  </a:lnSpc>
                </a:pPr>
                <a:r>
                  <a:rPr lang="zh-TW" altLang="zh-TW" dirty="0"/>
                  <a:t>賣權價差組合提前執行平倉條件：</a:t>
                </a:r>
              </a:p>
              <a:p>
                <a:pPr>
                  <a:lnSpc>
                    <a:spcPct val="120000"/>
                  </a:lnSpc>
                </a:pPr>
                <a14:m>
                  <m:oMath xmlns:m="http://schemas.openxmlformats.org/officeDocument/2006/math">
                    <m:sSub>
                      <m:sSubPr>
                        <m:ctrlPr>
                          <a:rPr lang="zh-TW" altLang="zh-TW" i="1">
                            <a:latin typeface="Cambria Math"/>
                          </a:rPr>
                        </m:ctrlPr>
                      </m:sSubPr>
                      <m:e>
                        <m:r>
                          <m:rPr>
                            <m:sty m:val="p"/>
                          </m:rPr>
                          <a:rPr lang="en-US" altLang="zh-TW">
                            <a:latin typeface="Cambria Math"/>
                          </a:rPr>
                          <m:t>π</m:t>
                        </m:r>
                      </m:e>
                      <m:sub>
                        <m:r>
                          <m:rPr>
                            <m:sty m:val="p"/>
                          </m:rPr>
                          <a:rPr lang="en-US" altLang="zh-TW">
                            <a:latin typeface="Cambria Math"/>
                          </a:rPr>
                          <m:t>τ</m:t>
                        </m:r>
                      </m:sub>
                    </m:sSub>
                    <m:r>
                      <a:rPr lang="en-US" altLang="zh-TW">
                        <a:latin typeface="Cambria Math"/>
                      </a:rPr>
                      <m:t>=</m:t>
                    </m:r>
                    <m:d>
                      <m:dPr>
                        <m:ctrlPr>
                          <a:rPr lang="zh-TW" altLang="zh-TW" i="1">
                            <a:latin typeface="Cambria Math"/>
                          </a:rPr>
                        </m:ctrlPr>
                      </m:dPr>
                      <m:e>
                        <m:sSub>
                          <m:sSubPr>
                            <m:ctrlPr>
                              <a:rPr lang="zh-TW" altLang="zh-TW" i="1">
                                <a:latin typeface="Cambria Math"/>
                              </a:rPr>
                            </m:ctrlPr>
                          </m:sSubPr>
                          <m:e>
                            <m:r>
                              <m:rPr>
                                <m:sty m:val="p"/>
                              </m:rPr>
                              <a:rPr lang="en-US" altLang="zh-TW">
                                <a:latin typeface="Cambria Math"/>
                              </a:rPr>
                              <m:t>K</m:t>
                            </m:r>
                          </m:e>
                          <m:sub>
                            <m:r>
                              <a:rPr lang="en-US" altLang="zh-TW">
                                <a:latin typeface="Cambria Math"/>
                              </a:rPr>
                              <m:t>1</m:t>
                            </m:r>
                          </m:sub>
                        </m:sSub>
                        <m:r>
                          <a:rPr lang="en-US" altLang="zh-TW" i="1">
                            <a:latin typeface="Cambria Math"/>
                          </a:rPr>
                          <m:t>−</m:t>
                        </m:r>
                        <m:sSub>
                          <m:sSubPr>
                            <m:ctrlPr>
                              <a:rPr lang="zh-TW" altLang="zh-TW" i="1">
                                <a:latin typeface="Cambria Math"/>
                              </a:rPr>
                            </m:ctrlPr>
                          </m:sSubPr>
                          <m:e>
                            <m:r>
                              <m:rPr>
                                <m:sty m:val="p"/>
                              </m:rPr>
                              <a:rPr lang="en-US" altLang="zh-TW">
                                <a:latin typeface="Cambria Math"/>
                              </a:rPr>
                              <m:t>K</m:t>
                            </m:r>
                          </m:e>
                          <m:sub>
                            <m:r>
                              <a:rPr lang="en-US" altLang="zh-TW">
                                <a:latin typeface="Cambria Math"/>
                              </a:rPr>
                              <m:t>2</m:t>
                            </m:r>
                          </m:sub>
                        </m:sSub>
                      </m:e>
                    </m:d>
                    <m:sSup>
                      <m:sSupPr>
                        <m:ctrlPr>
                          <a:rPr lang="zh-TW" altLang="zh-TW" i="1">
                            <a:latin typeface="Cambria Math"/>
                          </a:rPr>
                        </m:ctrlPr>
                      </m:sSupPr>
                      <m:e>
                        <m:r>
                          <m:rPr>
                            <m:sty m:val="p"/>
                          </m:rPr>
                          <a:rPr lang="en-US" altLang="zh-TW">
                            <a:latin typeface="Cambria Math"/>
                          </a:rPr>
                          <m:t>e</m:t>
                        </m:r>
                      </m:e>
                      <m:sup>
                        <m:r>
                          <a:rPr lang="en-US" altLang="zh-TW" i="1">
                            <a:latin typeface="Cambria Math"/>
                          </a:rPr>
                          <m:t>−</m:t>
                        </m:r>
                        <m:r>
                          <m:rPr>
                            <m:sty m:val="p"/>
                          </m:rPr>
                          <a:rPr lang="en-US" altLang="zh-TW">
                            <a:latin typeface="Cambria Math"/>
                          </a:rPr>
                          <m:t>rL</m:t>
                        </m:r>
                        <m:d>
                          <m:dPr>
                            <m:ctrlPr>
                              <a:rPr lang="zh-TW" altLang="zh-TW" i="1">
                                <a:latin typeface="Cambria Math"/>
                              </a:rPr>
                            </m:ctrlPr>
                          </m:dPr>
                          <m:e>
                            <m:r>
                              <m:rPr>
                                <m:sty m:val="p"/>
                              </m:rPr>
                              <a:rPr lang="en-US" altLang="zh-TW">
                                <a:latin typeface="Cambria Math"/>
                              </a:rPr>
                              <m:t>T</m:t>
                            </m:r>
                            <m:r>
                              <a:rPr lang="en-US" altLang="zh-TW" i="1">
                                <a:latin typeface="Cambria Math"/>
                              </a:rPr>
                              <m:t>−</m:t>
                            </m:r>
                            <m:r>
                              <m:rPr>
                                <m:sty m:val="p"/>
                              </m:rPr>
                              <a:rPr lang="en-US" altLang="zh-TW">
                                <a:latin typeface="Cambria Math"/>
                              </a:rPr>
                              <m:t>τ</m:t>
                            </m:r>
                          </m:e>
                        </m:d>
                      </m:sup>
                    </m:sSup>
                    <m:r>
                      <a:rPr lang="en-US" altLang="zh-TW" i="1">
                        <a:latin typeface="Cambria Math"/>
                      </a:rPr>
                      <m:t>−</m:t>
                    </m:r>
                    <m:d>
                      <m:dPr>
                        <m:ctrlPr>
                          <a:rPr lang="zh-TW" altLang="zh-TW" i="1">
                            <a:latin typeface="Cambria Math"/>
                          </a:rPr>
                        </m:ctrlPr>
                      </m:dPr>
                      <m:e>
                        <m:sSub>
                          <m:sSubPr>
                            <m:ctrlPr>
                              <a:rPr lang="zh-TW" altLang="zh-TW" i="1">
                                <a:latin typeface="Cambria Math"/>
                              </a:rPr>
                            </m:ctrlPr>
                          </m:sSubPr>
                          <m:e>
                            <m:r>
                              <m:rPr>
                                <m:sty m:val="p"/>
                              </m:rPr>
                              <a:rPr lang="en-US" altLang="zh-TW">
                                <a:latin typeface="Cambria Math"/>
                              </a:rPr>
                              <m:t>P</m:t>
                            </m:r>
                          </m:e>
                          <m:sub>
                            <m:r>
                              <a:rPr lang="en-US" altLang="zh-TW">
                                <a:latin typeface="Cambria Math"/>
                              </a:rPr>
                              <m:t>2,</m:t>
                            </m:r>
                            <m:r>
                              <m:rPr>
                                <m:sty m:val="p"/>
                              </m:rPr>
                              <a:rPr lang="en-US" altLang="zh-TW">
                                <a:latin typeface="Cambria Math"/>
                              </a:rPr>
                              <m:t>τ</m:t>
                            </m:r>
                          </m:sub>
                        </m:sSub>
                        <m:r>
                          <a:rPr lang="en-US" altLang="zh-TW" i="1">
                            <a:latin typeface="Cambria Math"/>
                          </a:rPr>
                          <m:t>−</m:t>
                        </m:r>
                        <m:sSub>
                          <m:sSubPr>
                            <m:ctrlPr>
                              <a:rPr lang="zh-TW" altLang="zh-TW" i="1">
                                <a:latin typeface="Cambria Math"/>
                              </a:rPr>
                            </m:ctrlPr>
                          </m:sSubPr>
                          <m:e>
                            <m:r>
                              <a:rPr lang="en-US" altLang="zh-TW">
                                <a:latin typeface="Cambria Math"/>
                              </a:rPr>
                              <m:t> </m:t>
                            </m:r>
                            <m:r>
                              <m:rPr>
                                <m:sty m:val="p"/>
                              </m:rPr>
                              <a:rPr lang="en-US" altLang="zh-TW">
                                <a:latin typeface="Cambria Math"/>
                              </a:rPr>
                              <m:t>P</m:t>
                            </m:r>
                          </m:e>
                          <m:sub>
                            <m:r>
                              <a:rPr lang="en-US" altLang="zh-TW">
                                <a:latin typeface="Cambria Math"/>
                              </a:rPr>
                              <m:t>1,</m:t>
                            </m:r>
                            <m:r>
                              <m:rPr>
                                <m:sty m:val="p"/>
                              </m:rPr>
                              <a:rPr lang="en-US" altLang="zh-TW">
                                <a:latin typeface="Cambria Math"/>
                              </a:rPr>
                              <m:t>τ</m:t>
                            </m:r>
                          </m:sub>
                        </m:sSub>
                      </m:e>
                    </m:d>
                    <m:r>
                      <a:rPr lang="en-US" altLang="zh-TW" i="1">
                        <a:latin typeface="Cambria Math"/>
                      </a:rPr>
                      <m:t>−</m:t>
                    </m:r>
                    <m:r>
                      <a:rPr lang="en-US" altLang="zh-TW">
                        <a:latin typeface="Cambria Math"/>
                      </a:rPr>
                      <m:t>2</m:t>
                    </m:r>
                    <m:sSub>
                      <m:sSubPr>
                        <m:ctrlPr>
                          <a:rPr lang="zh-TW" altLang="zh-TW" i="1">
                            <a:latin typeface="Cambria Math"/>
                          </a:rPr>
                        </m:ctrlPr>
                      </m:sSubPr>
                      <m:e>
                        <m:r>
                          <m:rPr>
                            <m:sty m:val="p"/>
                          </m:rPr>
                          <a:rPr lang="en-US" altLang="zh-TW">
                            <a:latin typeface="Cambria Math"/>
                          </a:rPr>
                          <m:t>H</m:t>
                        </m:r>
                      </m:e>
                      <m:sub>
                        <m:r>
                          <m:rPr>
                            <m:sty m:val="p"/>
                          </m:rPr>
                          <a:rPr lang="en-US" altLang="zh-TW">
                            <a:latin typeface="Cambria Math"/>
                          </a:rPr>
                          <m:t>p</m:t>
                        </m:r>
                      </m:sub>
                    </m:sSub>
                    <m:r>
                      <a:rPr lang="en-US" altLang="zh-TW" i="1">
                        <a:latin typeface="Cambria Math"/>
                      </a:rPr>
                      <m:t>&gt;0</m:t>
                    </m:r>
                  </m:oMath>
                </a14:m>
                <a:r>
                  <a:rPr lang="en-US" altLang="zh-TW" dirty="0"/>
                  <a:t> </a:t>
                </a:r>
                <a:r>
                  <a:rPr lang="zh-TW" altLang="zh-TW" dirty="0"/>
                  <a:t>且 </a:t>
                </a:r>
                <a14:m>
                  <m:oMath xmlns:m="http://schemas.openxmlformats.org/officeDocument/2006/math">
                    <m:sSub>
                      <m:sSubPr>
                        <m:ctrlPr>
                          <a:rPr lang="zh-TW" altLang="zh-TW" i="1">
                            <a:latin typeface="Cambria Math"/>
                          </a:rPr>
                        </m:ctrlPr>
                      </m:sSubPr>
                      <m:e>
                        <m:r>
                          <m:rPr>
                            <m:sty m:val="p"/>
                          </m:rPr>
                          <a:rPr lang="en-US" altLang="zh-TW">
                            <a:latin typeface="Cambria Math"/>
                          </a:rPr>
                          <m:t>F</m:t>
                        </m:r>
                      </m:e>
                      <m:sub>
                        <m:r>
                          <m:rPr>
                            <m:sty m:val="p"/>
                          </m:rPr>
                          <a:rPr lang="en-US" altLang="zh-TW">
                            <a:latin typeface="Cambria Math"/>
                          </a:rPr>
                          <m:t>τ</m:t>
                        </m:r>
                      </m:sub>
                    </m:sSub>
                    <m:r>
                      <a:rPr lang="en-US" altLang="zh-TW">
                        <a:latin typeface="Cambria Math"/>
                      </a:rPr>
                      <m:t>≤</m:t>
                    </m:r>
                    <m:r>
                      <m:rPr>
                        <m:sty m:val="p"/>
                      </m:rPr>
                      <a:rPr lang="en-US" altLang="zh-TW" b="0" i="0" smtClean="0">
                        <a:latin typeface="Cambria Math"/>
                      </a:rPr>
                      <m:t>K</m:t>
                    </m:r>
                    <m:r>
                      <a:rPr lang="en-US" altLang="zh-TW" b="0" i="1" smtClean="0">
                        <a:latin typeface="Cambria Math"/>
                      </a:rPr>
                      <m:t>1</m:t>
                    </m:r>
                  </m:oMath>
                </a14:m>
                <a:r>
                  <a:rPr lang="en-US" altLang="zh-TW" dirty="0" smtClean="0"/>
                  <a:t> </a:t>
                </a:r>
                <a:r>
                  <a:rPr lang="en-US" altLang="zh-TW" dirty="0"/>
                  <a:t>(3B)</a:t>
                </a:r>
                <a:endParaRPr lang="zh-TW" altLang="zh-TW" dirty="0"/>
              </a:p>
              <a:p>
                <a:pPr>
                  <a:lnSpc>
                    <a:spcPct val="120000"/>
                  </a:lnSpc>
                </a:pPr>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rotWithShape="1">
                <a:blip r:embed="rId3" cstate="print"/>
                <a:stretch>
                  <a:fillRect l="-593" t="-809" r="-593" b="-135"/>
                </a:stretch>
              </a:blipFill>
            </p:spPr>
            <p:txBody>
              <a:bodyPr/>
              <a:lstStyle/>
              <a:p>
                <a:r>
                  <a:rPr lang="zh-TW" altLang="en-US">
                    <a:noFill/>
                  </a:rPr>
                  <a:t> </a:t>
                </a:r>
              </a:p>
            </p:txBody>
          </p:sp>
        </mc:Fallback>
      </mc:AlternateContent>
      <p:sp>
        <p:nvSpPr>
          <p:cNvPr id="4" name="矩形 3"/>
          <p:cNvSpPr/>
          <p:nvPr/>
        </p:nvSpPr>
        <p:spPr>
          <a:xfrm>
            <a:off x="1281869" y="3212976"/>
            <a:ext cx="2146632" cy="8908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矩形 4"/>
          <p:cNvSpPr/>
          <p:nvPr/>
        </p:nvSpPr>
        <p:spPr>
          <a:xfrm>
            <a:off x="3649504" y="3303032"/>
            <a:ext cx="2434664" cy="881568"/>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矩形 7"/>
          <p:cNvSpPr/>
          <p:nvPr/>
        </p:nvSpPr>
        <p:spPr>
          <a:xfrm>
            <a:off x="1418392" y="4882552"/>
            <a:ext cx="2146632" cy="3466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矩形 8"/>
          <p:cNvSpPr/>
          <p:nvPr/>
        </p:nvSpPr>
        <p:spPr>
          <a:xfrm>
            <a:off x="3801904" y="4882551"/>
            <a:ext cx="2138248" cy="346649"/>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矩形 10"/>
          <p:cNvSpPr/>
          <p:nvPr/>
        </p:nvSpPr>
        <p:spPr>
          <a:xfrm>
            <a:off x="1435117" y="5661248"/>
            <a:ext cx="2146632" cy="3466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矩形 11"/>
          <p:cNvSpPr/>
          <p:nvPr/>
        </p:nvSpPr>
        <p:spPr>
          <a:xfrm>
            <a:off x="3815291" y="5661248"/>
            <a:ext cx="2138248" cy="346649"/>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395944128"/>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1087</TotalTime>
  <Words>2925</Words>
  <Application>Microsoft Office PowerPoint</Application>
  <PresentationFormat>如螢幕大小 (4:3)</PresentationFormat>
  <Paragraphs>162</Paragraphs>
  <Slides>18</Slides>
  <Notes>9</Notes>
  <HiddenSlides>12</HiddenSlides>
  <MMClips>0</MMClips>
  <ScaleCrop>false</ScaleCrop>
  <HeadingPairs>
    <vt:vector size="6" baseType="variant">
      <vt:variant>
        <vt:lpstr>佈景主題</vt:lpstr>
      </vt:variant>
      <vt:variant>
        <vt:i4>1</vt:i4>
      </vt:variant>
      <vt:variant>
        <vt:lpstr>內嵌 OLE 伺服程式</vt:lpstr>
      </vt:variant>
      <vt:variant>
        <vt:i4>1</vt:i4>
      </vt:variant>
      <vt:variant>
        <vt:lpstr>投影片標題</vt:lpstr>
      </vt:variant>
      <vt:variant>
        <vt:i4>18</vt:i4>
      </vt:variant>
    </vt:vector>
  </HeadingPairs>
  <TitlesOfParts>
    <vt:vector size="20" baseType="lpstr">
      <vt:lpstr>Office 佈景主題</vt:lpstr>
      <vt:lpstr>Visio.Drawing.11</vt:lpstr>
      <vt:lpstr>進度報告</vt:lpstr>
      <vt:lpstr>CUDA平行計算機制 運用到高頻套利交易</vt:lpstr>
      <vt:lpstr>PowerPoint 簡報</vt:lpstr>
      <vt:lpstr>CUDA平行計算機制 運用到高頻套利交易</vt:lpstr>
      <vt:lpstr>CUDA平行計算機制 運用到高頻套利交易</vt:lpstr>
      <vt:lpstr>PowerPoint 簡報</vt:lpstr>
      <vt:lpstr>CUDA平行計算機制 運用到高頻套利交易</vt:lpstr>
      <vt:lpstr>套利策略</vt:lpstr>
      <vt:lpstr>買賣權價差</vt:lpstr>
      <vt:lpstr>箱型價差</vt:lpstr>
      <vt:lpstr>箱型價差</vt:lpstr>
      <vt:lpstr>蝶狀價差</vt:lpstr>
      <vt:lpstr>蝶狀價差</vt:lpstr>
      <vt:lpstr>賣權買權平價關係式</vt:lpstr>
      <vt:lpstr>賣權買權平價關係式</vt:lpstr>
      <vt:lpstr>賣權買權平價關係式</vt:lpstr>
      <vt:lpstr>賣權買權平價關係式</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進度報告</dc:title>
  <cp:lastModifiedBy>skychen</cp:lastModifiedBy>
  <cp:revision>47</cp:revision>
  <dcterms:modified xsi:type="dcterms:W3CDTF">2013-04-11T02:47:49Z</dcterms:modified>
</cp:coreProperties>
</file>